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4" r:id="rId3"/>
    <p:sldId id="287" r:id="rId4"/>
    <p:sldId id="259" r:id="rId5"/>
    <p:sldId id="260" r:id="rId6"/>
    <p:sldId id="261" r:id="rId7"/>
    <p:sldId id="262" r:id="rId8"/>
    <p:sldId id="263" r:id="rId9"/>
    <p:sldId id="285" r:id="rId10"/>
    <p:sldId id="265" r:id="rId11"/>
    <p:sldId id="286" r:id="rId12"/>
    <p:sldId id="266" r:id="rId13"/>
    <p:sldId id="267" r:id="rId14"/>
    <p:sldId id="279"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485" autoAdjust="0"/>
    <p:restoredTop sz="85125" autoAdjust="0"/>
  </p:normalViewPr>
  <p:slideViewPr>
    <p:cSldViewPr>
      <p:cViewPr varScale="1">
        <p:scale>
          <a:sx n="74" d="100"/>
          <a:sy n="74" d="100"/>
        </p:scale>
        <p:origin x="69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590C41-0541-4269-89B8-5B14BBBF592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ZA"/>
        </a:p>
      </dgm:t>
    </dgm:pt>
    <dgm:pt modelId="{AEF3A7E2-785A-448A-8FF0-37BB9E5F399F}">
      <dgm:prSet phldrT="[Text]"/>
      <dgm:spPr/>
      <dgm:t>
        <a:bodyPr/>
        <a:lstStyle/>
        <a:p>
          <a:r>
            <a:rPr lang="en-ZA" dirty="0" smtClean="0"/>
            <a:t>What are the assessment tasks?</a:t>
          </a:r>
          <a:endParaRPr lang="en-ZA" dirty="0"/>
        </a:p>
      </dgm:t>
    </dgm:pt>
    <dgm:pt modelId="{6EC47E15-1B85-4B12-BDDA-5E1AEE0574EA}" type="sibTrans" cxnId="{786DFF73-872E-4942-A22F-3360850D3D2A}">
      <dgm:prSet/>
      <dgm:spPr/>
      <dgm:t>
        <a:bodyPr/>
        <a:lstStyle/>
        <a:p>
          <a:endParaRPr lang="en-ZA"/>
        </a:p>
      </dgm:t>
    </dgm:pt>
    <dgm:pt modelId="{C715D15F-4003-4AC3-ACD6-CB68C960521C}" type="parTrans" cxnId="{786DFF73-872E-4942-A22F-3360850D3D2A}">
      <dgm:prSet/>
      <dgm:spPr/>
      <dgm:t>
        <a:bodyPr/>
        <a:lstStyle/>
        <a:p>
          <a:endParaRPr lang="en-ZA"/>
        </a:p>
      </dgm:t>
    </dgm:pt>
    <dgm:pt modelId="{BDC234DB-7358-4B0D-9981-D30AC03566E8}">
      <dgm:prSet phldrT="[Text]"/>
      <dgm:spPr/>
      <dgm:t>
        <a:bodyPr/>
        <a:lstStyle/>
        <a:p>
          <a:r>
            <a:rPr lang="en-ZA" dirty="0" smtClean="0"/>
            <a:t>What is the module about?</a:t>
          </a:r>
          <a:endParaRPr lang="en-ZA" dirty="0"/>
        </a:p>
      </dgm:t>
    </dgm:pt>
    <dgm:pt modelId="{583F0CC8-5DF8-49F3-8581-26D624AEA0D4}" type="sibTrans" cxnId="{475A9AF8-8199-458B-A9AC-B44F1BCF6A80}">
      <dgm:prSet/>
      <dgm:spPr/>
      <dgm:t>
        <a:bodyPr/>
        <a:lstStyle/>
        <a:p>
          <a:endParaRPr lang="en-ZA"/>
        </a:p>
      </dgm:t>
    </dgm:pt>
    <dgm:pt modelId="{74AF86FB-06E3-49D4-9CD0-F78D310D9616}" type="parTrans" cxnId="{475A9AF8-8199-458B-A9AC-B44F1BCF6A80}">
      <dgm:prSet/>
      <dgm:spPr/>
      <dgm:t>
        <a:bodyPr/>
        <a:lstStyle/>
        <a:p>
          <a:endParaRPr lang="en-ZA"/>
        </a:p>
      </dgm:t>
    </dgm:pt>
    <dgm:pt modelId="{1BA9F5B8-875B-45BD-953D-AA59B42E410C}">
      <dgm:prSet phldrT="[Text]"/>
      <dgm:spPr/>
      <dgm:t>
        <a:bodyPr/>
        <a:lstStyle/>
        <a:p>
          <a:r>
            <a:rPr lang="en-ZA" dirty="0" smtClean="0"/>
            <a:t>Knowing each other</a:t>
          </a:r>
          <a:endParaRPr lang="en-ZA" dirty="0"/>
        </a:p>
      </dgm:t>
    </dgm:pt>
    <dgm:pt modelId="{2C068037-B39F-4E51-B449-9B2893F1B989}" type="sibTrans" cxnId="{AA135D2A-B4B2-4E85-9E72-6C3039672F09}">
      <dgm:prSet/>
      <dgm:spPr/>
      <dgm:t>
        <a:bodyPr/>
        <a:lstStyle/>
        <a:p>
          <a:endParaRPr lang="en-ZA"/>
        </a:p>
      </dgm:t>
    </dgm:pt>
    <dgm:pt modelId="{C084F227-001A-41F1-BA34-2EC95EAAE74C}" type="parTrans" cxnId="{AA135D2A-B4B2-4E85-9E72-6C3039672F09}">
      <dgm:prSet/>
      <dgm:spPr/>
      <dgm:t>
        <a:bodyPr/>
        <a:lstStyle/>
        <a:p>
          <a:endParaRPr lang="en-ZA"/>
        </a:p>
      </dgm:t>
    </dgm:pt>
    <dgm:pt modelId="{FD6314DA-767A-4C6E-8FDB-6155F7302D9A}" type="pres">
      <dgm:prSet presAssocID="{55590C41-0541-4269-89B8-5B14BBBF592C}" presName="Name0" presStyleCnt="0">
        <dgm:presLayoutVars>
          <dgm:chMax val="7"/>
          <dgm:chPref val="7"/>
          <dgm:dir/>
        </dgm:presLayoutVars>
      </dgm:prSet>
      <dgm:spPr/>
      <dgm:t>
        <a:bodyPr/>
        <a:lstStyle/>
        <a:p>
          <a:endParaRPr lang="en-ZA"/>
        </a:p>
      </dgm:t>
    </dgm:pt>
    <dgm:pt modelId="{6DC6E207-07AF-4A53-BBD9-85012B78B559}" type="pres">
      <dgm:prSet presAssocID="{55590C41-0541-4269-89B8-5B14BBBF592C}" presName="Name1" presStyleCnt="0"/>
      <dgm:spPr/>
    </dgm:pt>
    <dgm:pt modelId="{10AEBA3A-66EE-4F63-A322-9623F1E20286}" type="pres">
      <dgm:prSet presAssocID="{55590C41-0541-4269-89B8-5B14BBBF592C}" presName="cycle" presStyleCnt="0"/>
      <dgm:spPr/>
    </dgm:pt>
    <dgm:pt modelId="{8A2F8CF5-6F56-46F2-BAC4-DD8F3FC4E6F8}" type="pres">
      <dgm:prSet presAssocID="{55590C41-0541-4269-89B8-5B14BBBF592C}" presName="srcNode" presStyleLbl="node1" presStyleIdx="0" presStyleCnt="3"/>
      <dgm:spPr/>
    </dgm:pt>
    <dgm:pt modelId="{D5F5539F-7760-43F7-9CB9-AAA8CEEAF0C7}" type="pres">
      <dgm:prSet presAssocID="{55590C41-0541-4269-89B8-5B14BBBF592C}" presName="conn" presStyleLbl="parChTrans1D2" presStyleIdx="0" presStyleCnt="1"/>
      <dgm:spPr/>
      <dgm:t>
        <a:bodyPr/>
        <a:lstStyle/>
        <a:p>
          <a:endParaRPr lang="en-ZA"/>
        </a:p>
      </dgm:t>
    </dgm:pt>
    <dgm:pt modelId="{2FA84E69-0EA8-4167-A6F7-C2E43B04BD3E}" type="pres">
      <dgm:prSet presAssocID="{55590C41-0541-4269-89B8-5B14BBBF592C}" presName="extraNode" presStyleLbl="node1" presStyleIdx="0" presStyleCnt="3"/>
      <dgm:spPr/>
    </dgm:pt>
    <dgm:pt modelId="{E494BF04-8DEE-4E7D-B02C-A2095D6A4479}" type="pres">
      <dgm:prSet presAssocID="{55590C41-0541-4269-89B8-5B14BBBF592C}" presName="dstNode" presStyleLbl="node1" presStyleIdx="0" presStyleCnt="3"/>
      <dgm:spPr/>
    </dgm:pt>
    <dgm:pt modelId="{39BD3975-2912-4689-A8ED-3909B04D7A4F}" type="pres">
      <dgm:prSet presAssocID="{1BA9F5B8-875B-45BD-953D-AA59B42E410C}" presName="text_1" presStyleLbl="node1" presStyleIdx="0" presStyleCnt="3">
        <dgm:presLayoutVars>
          <dgm:bulletEnabled val="1"/>
        </dgm:presLayoutVars>
      </dgm:prSet>
      <dgm:spPr/>
      <dgm:t>
        <a:bodyPr/>
        <a:lstStyle/>
        <a:p>
          <a:endParaRPr lang="en-ZA"/>
        </a:p>
      </dgm:t>
    </dgm:pt>
    <dgm:pt modelId="{79F177CE-3C1D-47BF-B036-F3548314EA64}" type="pres">
      <dgm:prSet presAssocID="{1BA9F5B8-875B-45BD-953D-AA59B42E410C}" presName="accent_1" presStyleCnt="0"/>
      <dgm:spPr/>
    </dgm:pt>
    <dgm:pt modelId="{76A307EA-1422-431B-BC3C-2FDB6EA56677}" type="pres">
      <dgm:prSet presAssocID="{1BA9F5B8-875B-45BD-953D-AA59B42E410C}" presName="accentRepeatNode" presStyleLbl="solidFgAcc1" presStyleIdx="0" presStyleCnt="3"/>
      <dgm:spPr/>
    </dgm:pt>
    <dgm:pt modelId="{18CC80A4-935D-4253-9620-491DE576AABD}" type="pres">
      <dgm:prSet presAssocID="{BDC234DB-7358-4B0D-9981-D30AC03566E8}" presName="text_2" presStyleLbl="node1" presStyleIdx="1" presStyleCnt="3">
        <dgm:presLayoutVars>
          <dgm:bulletEnabled val="1"/>
        </dgm:presLayoutVars>
      </dgm:prSet>
      <dgm:spPr/>
      <dgm:t>
        <a:bodyPr/>
        <a:lstStyle/>
        <a:p>
          <a:endParaRPr lang="en-ZA"/>
        </a:p>
      </dgm:t>
    </dgm:pt>
    <dgm:pt modelId="{59A6CA2A-0CEB-49E6-9E89-9C689AEFEEC1}" type="pres">
      <dgm:prSet presAssocID="{BDC234DB-7358-4B0D-9981-D30AC03566E8}" presName="accent_2" presStyleCnt="0"/>
      <dgm:spPr/>
    </dgm:pt>
    <dgm:pt modelId="{65B30A4B-3D40-445D-B9D7-523523A9CC4F}" type="pres">
      <dgm:prSet presAssocID="{BDC234DB-7358-4B0D-9981-D30AC03566E8}" presName="accentRepeatNode" presStyleLbl="solidFgAcc1" presStyleIdx="1" presStyleCnt="3"/>
      <dgm:spPr/>
    </dgm:pt>
    <dgm:pt modelId="{6078DBE6-8C47-48FA-B287-943105849BD9}" type="pres">
      <dgm:prSet presAssocID="{AEF3A7E2-785A-448A-8FF0-37BB9E5F399F}" presName="text_3" presStyleLbl="node1" presStyleIdx="2" presStyleCnt="3">
        <dgm:presLayoutVars>
          <dgm:bulletEnabled val="1"/>
        </dgm:presLayoutVars>
      </dgm:prSet>
      <dgm:spPr/>
      <dgm:t>
        <a:bodyPr/>
        <a:lstStyle/>
        <a:p>
          <a:endParaRPr lang="en-ZA"/>
        </a:p>
      </dgm:t>
    </dgm:pt>
    <dgm:pt modelId="{89A8C7AB-934E-4D33-A281-C8322BA466D3}" type="pres">
      <dgm:prSet presAssocID="{AEF3A7E2-785A-448A-8FF0-37BB9E5F399F}" presName="accent_3" presStyleCnt="0"/>
      <dgm:spPr/>
    </dgm:pt>
    <dgm:pt modelId="{6D8F470D-B2DF-4FF1-8325-F8968CD93D2E}" type="pres">
      <dgm:prSet presAssocID="{AEF3A7E2-785A-448A-8FF0-37BB9E5F399F}" presName="accentRepeatNode" presStyleLbl="solidFgAcc1" presStyleIdx="2" presStyleCnt="3"/>
      <dgm:spPr/>
    </dgm:pt>
  </dgm:ptLst>
  <dgm:cxnLst>
    <dgm:cxn modelId="{9F080969-9744-4CB3-87A6-A8D4E898312E}" type="presOf" srcId="{2C068037-B39F-4E51-B449-9B2893F1B989}" destId="{D5F5539F-7760-43F7-9CB9-AAA8CEEAF0C7}" srcOrd="0" destOrd="0" presId="urn:microsoft.com/office/officeart/2008/layout/VerticalCurvedList"/>
    <dgm:cxn modelId="{786DFF73-872E-4942-A22F-3360850D3D2A}" srcId="{55590C41-0541-4269-89B8-5B14BBBF592C}" destId="{AEF3A7E2-785A-448A-8FF0-37BB9E5F399F}" srcOrd="2" destOrd="0" parTransId="{C715D15F-4003-4AC3-ACD6-CB68C960521C}" sibTransId="{6EC47E15-1B85-4B12-BDDA-5E1AEE0574EA}"/>
    <dgm:cxn modelId="{E7D0E8DA-2766-414D-B37B-BA8E7B731154}" type="presOf" srcId="{BDC234DB-7358-4B0D-9981-D30AC03566E8}" destId="{18CC80A4-935D-4253-9620-491DE576AABD}" srcOrd="0" destOrd="0" presId="urn:microsoft.com/office/officeart/2008/layout/VerticalCurvedList"/>
    <dgm:cxn modelId="{B9CB193B-922C-42D6-B9CC-A2FCEA661E44}" type="presOf" srcId="{55590C41-0541-4269-89B8-5B14BBBF592C}" destId="{FD6314DA-767A-4C6E-8FDB-6155F7302D9A}" srcOrd="0" destOrd="0" presId="urn:microsoft.com/office/officeart/2008/layout/VerticalCurvedList"/>
    <dgm:cxn modelId="{475A9AF8-8199-458B-A9AC-B44F1BCF6A80}" srcId="{55590C41-0541-4269-89B8-5B14BBBF592C}" destId="{BDC234DB-7358-4B0D-9981-D30AC03566E8}" srcOrd="1" destOrd="0" parTransId="{74AF86FB-06E3-49D4-9CD0-F78D310D9616}" sibTransId="{583F0CC8-5DF8-49F3-8581-26D624AEA0D4}"/>
    <dgm:cxn modelId="{AA135D2A-B4B2-4E85-9E72-6C3039672F09}" srcId="{55590C41-0541-4269-89B8-5B14BBBF592C}" destId="{1BA9F5B8-875B-45BD-953D-AA59B42E410C}" srcOrd="0" destOrd="0" parTransId="{C084F227-001A-41F1-BA34-2EC95EAAE74C}" sibTransId="{2C068037-B39F-4E51-B449-9B2893F1B989}"/>
    <dgm:cxn modelId="{FD10CED5-2B96-4B66-AD26-B83D1F30D9E2}" type="presOf" srcId="{AEF3A7E2-785A-448A-8FF0-37BB9E5F399F}" destId="{6078DBE6-8C47-48FA-B287-943105849BD9}" srcOrd="0" destOrd="0" presId="urn:microsoft.com/office/officeart/2008/layout/VerticalCurvedList"/>
    <dgm:cxn modelId="{D07F1573-5EDB-467C-8B1F-4B1944AAD7B0}" type="presOf" srcId="{1BA9F5B8-875B-45BD-953D-AA59B42E410C}" destId="{39BD3975-2912-4689-A8ED-3909B04D7A4F}" srcOrd="0" destOrd="0" presId="urn:microsoft.com/office/officeart/2008/layout/VerticalCurvedList"/>
    <dgm:cxn modelId="{C8BFF2B8-D770-4BC4-99D3-9E76AA288366}" type="presParOf" srcId="{FD6314DA-767A-4C6E-8FDB-6155F7302D9A}" destId="{6DC6E207-07AF-4A53-BBD9-85012B78B559}" srcOrd="0" destOrd="0" presId="urn:microsoft.com/office/officeart/2008/layout/VerticalCurvedList"/>
    <dgm:cxn modelId="{4532BF3F-AA35-4CB6-BB9D-AC0BC6249524}" type="presParOf" srcId="{6DC6E207-07AF-4A53-BBD9-85012B78B559}" destId="{10AEBA3A-66EE-4F63-A322-9623F1E20286}" srcOrd="0" destOrd="0" presId="urn:microsoft.com/office/officeart/2008/layout/VerticalCurvedList"/>
    <dgm:cxn modelId="{8E063105-FA99-4D7A-881A-BC29E98ADB12}" type="presParOf" srcId="{10AEBA3A-66EE-4F63-A322-9623F1E20286}" destId="{8A2F8CF5-6F56-46F2-BAC4-DD8F3FC4E6F8}" srcOrd="0" destOrd="0" presId="urn:microsoft.com/office/officeart/2008/layout/VerticalCurvedList"/>
    <dgm:cxn modelId="{EF358764-D96F-485C-BE27-7CC4A460CF2C}" type="presParOf" srcId="{10AEBA3A-66EE-4F63-A322-9623F1E20286}" destId="{D5F5539F-7760-43F7-9CB9-AAA8CEEAF0C7}" srcOrd="1" destOrd="0" presId="urn:microsoft.com/office/officeart/2008/layout/VerticalCurvedList"/>
    <dgm:cxn modelId="{BD6B7663-CADB-43CF-A08D-8E527C03A12C}" type="presParOf" srcId="{10AEBA3A-66EE-4F63-A322-9623F1E20286}" destId="{2FA84E69-0EA8-4167-A6F7-C2E43B04BD3E}" srcOrd="2" destOrd="0" presId="urn:microsoft.com/office/officeart/2008/layout/VerticalCurvedList"/>
    <dgm:cxn modelId="{BC591782-C67F-4203-A118-F982082C85E6}" type="presParOf" srcId="{10AEBA3A-66EE-4F63-A322-9623F1E20286}" destId="{E494BF04-8DEE-4E7D-B02C-A2095D6A4479}" srcOrd="3" destOrd="0" presId="urn:microsoft.com/office/officeart/2008/layout/VerticalCurvedList"/>
    <dgm:cxn modelId="{6D5FD133-096B-4BB4-8CA9-2C7C227B3154}" type="presParOf" srcId="{6DC6E207-07AF-4A53-BBD9-85012B78B559}" destId="{39BD3975-2912-4689-A8ED-3909B04D7A4F}" srcOrd="1" destOrd="0" presId="urn:microsoft.com/office/officeart/2008/layout/VerticalCurvedList"/>
    <dgm:cxn modelId="{EC074BEF-1FF1-4B37-8054-5454468BCD9B}" type="presParOf" srcId="{6DC6E207-07AF-4A53-BBD9-85012B78B559}" destId="{79F177CE-3C1D-47BF-B036-F3548314EA64}" srcOrd="2" destOrd="0" presId="urn:microsoft.com/office/officeart/2008/layout/VerticalCurvedList"/>
    <dgm:cxn modelId="{B9592E7E-D566-411D-B2C9-FE64F525667D}" type="presParOf" srcId="{79F177CE-3C1D-47BF-B036-F3548314EA64}" destId="{76A307EA-1422-431B-BC3C-2FDB6EA56677}" srcOrd="0" destOrd="0" presId="urn:microsoft.com/office/officeart/2008/layout/VerticalCurvedList"/>
    <dgm:cxn modelId="{359595DA-07A4-4011-9E68-1576C1002A9D}" type="presParOf" srcId="{6DC6E207-07AF-4A53-BBD9-85012B78B559}" destId="{18CC80A4-935D-4253-9620-491DE576AABD}" srcOrd="3" destOrd="0" presId="urn:microsoft.com/office/officeart/2008/layout/VerticalCurvedList"/>
    <dgm:cxn modelId="{414EADD9-7589-40F2-A4CD-6E7295C565E2}" type="presParOf" srcId="{6DC6E207-07AF-4A53-BBD9-85012B78B559}" destId="{59A6CA2A-0CEB-49E6-9E89-9C689AEFEEC1}" srcOrd="4" destOrd="0" presId="urn:microsoft.com/office/officeart/2008/layout/VerticalCurvedList"/>
    <dgm:cxn modelId="{DCB75FAC-6BFF-4936-8EAB-C00834B39314}" type="presParOf" srcId="{59A6CA2A-0CEB-49E6-9E89-9C689AEFEEC1}" destId="{65B30A4B-3D40-445D-B9D7-523523A9CC4F}" srcOrd="0" destOrd="0" presId="urn:microsoft.com/office/officeart/2008/layout/VerticalCurvedList"/>
    <dgm:cxn modelId="{ABB01505-0F66-4E31-B188-DE705B0E6227}" type="presParOf" srcId="{6DC6E207-07AF-4A53-BBD9-85012B78B559}" destId="{6078DBE6-8C47-48FA-B287-943105849BD9}" srcOrd="5" destOrd="0" presId="urn:microsoft.com/office/officeart/2008/layout/VerticalCurvedList"/>
    <dgm:cxn modelId="{61539CBE-68C3-4B6C-936F-4F806CA1B1A6}" type="presParOf" srcId="{6DC6E207-07AF-4A53-BBD9-85012B78B559}" destId="{89A8C7AB-934E-4D33-A281-C8322BA466D3}" srcOrd="6" destOrd="0" presId="urn:microsoft.com/office/officeart/2008/layout/VerticalCurvedList"/>
    <dgm:cxn modelId="{A8FB1A20-410F-4C87-B8BA-8B004322F164}" type="presParOf" srcId="{89A8C7AB-934E-4D33-A281-C8322BA466D3}" destId="{6D8F470D-B2DF-4FF1-8325-F8968CD93D2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5539F-7760-43F7-9CB9-AAA8CEEAF0C7}">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BD3975-2912-4689-A8ED-3909B04D7A4F}">
      <dsp:nvSpPr>
        <dsp:cNvPr id="0" name=""/>
        <dsp:cNvSpPr/>
      </dsp:nvSpPr>
      <dsp:spPr>
        <a:xfrm>
          <a:off x="564979" y="406400"/>
          <a:ext cx="5475833" cy="812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71120" rIns="71120" bIns="71120" numCol="1" spcCol="1270" anchor="ctr" anchorCtr="0">
          <a:noAutofit/>
        </a:bodyPr>
        <a:lstStyle/>
        <a:p>
          <a:pPr lvl="0" algn="l" defTabSz="1244600">
            <a:lnSpc>
              <a:spcPct val="90000"/>
            </a:lnSpc>
            <a:spcBef>
              <a:spcPct val="0"/>
            </a:spcBef>
            <a:spcAft>
              <a:spcPct val="35000"/>
            </a:spcAft>
          </a:pPr>
          <a:r>
            <a:rPr lang="en-ZA" sz="2800" kern="1200" dirty="0" smtClean="0"/>
            <a:t>Knowing each other</a:t>
          </a:r>
          <a:endParaRPr lang="en-ZA" sz="2800" kern="1200" dirty="0"/>
        </a:p>
      </dsp:txBody>
      <dsp:txXfrm>
        <a:off x="564979" y="406400"/>
        <a:ext cx="5475833" cy="812800"/>
      </dsp:txXfrm>
    </dsp:sp>
    <dsp:sp modelId="{76A307EA-1422-431B-BC3C-2FDB6EA56677}">
      <dsp:nvSpPr>
        <dsp:cNvPr id="0" name=""/>
        <dsp:cNvSpPr/>
      </dsp:nvSpPr>
      <dsp:spPr>
        <a:xfrm>
          <a:off x="56979" y="304800"/>
          <a:ext cx="1016000"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CC80A4-935D-4253-9620-491DE576AABD}">
      <dsp:nvSpPr>
        <dsp:cNvPr id="0" name=""/>
        <dsp:cNvSpPr/>
      </dsp:nvSpPr>
      <dsp:spPr>
        <a:xfrm>
          <a:off x="860432" y="1625599"/>
          <a:ext cx="5180380" cy="812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71120" rIns="71120" bIns="71120" numCol="1" spcCol="1270" anchor="ctr" anchorCtr="0">
          <a:noAutofit/>
        </a:bodyPr>
        <a:lstStyle/>
        <a:p>
          <a:pPr lvl="0" algn="l" defTabSz="1244600">
            <a:lnSpc>
              <a:spcPct val="90000"/>
            </a:lnSpc>
            <a:spcBef>
              <a:spcPct val="0"/>
            </a:spcBef>
            <a:spcAft>
              <a:spcPct val="35000"/>
            </a:spcAft>
          </a:pPr>
          <a:r>
            <a:rPr lang="en-ZA" sz="2800" kern="1200" dirty="0" smtClean="0"/>
            <a:t>What is the module about?</a:t>
          </a:r>
          <a:endParaRPr lang="en-ZA" sz="2800" kern="1200" dirty="0"/>
        </a:p>
      </dsp:txBody>
      <dsp:txXfrm>
        <a:off x="860432" y="1625599"/>
        <a:ext cx="5180380" cy="812800"/>
      </dsp:txXfrm>
    </dsp:sp>
    <dsp:sp modelId="{65B30A4B-3D40-445D-B9D7-523523A9CC4F}">
      <dsp:nvSpPr>
        <dsp:cNvPr id="0" name=""/>
        <dsp:cNvSpPr/>
      </dsp:nvSpPr>
      <dsp:spPr>
        <a:xfrm>
          <a:off x="352432" y="1523999"/>
          <a:ext cx="1016000"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78DBE6-8C47-48FA-B287-943105849BD9}">
      <dsp:nvSpPr>
        <dsp:cNvPr id="0" name=""/>
        <dsp:cNvSpPr/>
      </dsp:nvSpPr>
      <dsp:spPr>
        <a:xfrm>
          <a:off x="564979" y="2844800"/>
          <a:ext cx="5475833" cy="812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71120" rIns="71120" bIns="71120" numCol="1" spcCol="1270" anchor="ctr" anchorCtr="0">
          <a:noAutofit/>
        </a:bodyPr>
        <a:lstStyle/>
        <a:p>
          <a:pPr lvl="0" algn="l" defTabSz="1244600">
            <a:lnSpc>
              <a:spcPct val="90000"/>
            </a:lnSpc>
            <a:spcBef>
              <a:spcPct val="0"/>
            </a:spcBef>
            <a:spcAft>
              <a:spcPct val="35000"/>
            </a:spcAft>
          </a:pPr>
          <a:r>
            <a:rPr lang="en-ZA" sz="2800" kern="1200" dirty="0" smtClean="0"/>
            <a:t>What are the assessment tasks?</a:t>
          </a:r>
          <a:endParaRPr lang="en-ZA" sz="2800" kern="1200" dirty="0"/>
        </a:p>
      </dsp:txBody>
      <dsp:txXfrm>
        <a:off x="564979" y="2844800"/>
        <a:ext cx="5475833" cy="812800"/>
      </dsp:txXfrm>
    </dsp:sp>
    <dsp:sp modelId="{6D8F470D-B2DF-4FF1-8325-F8968CD93D2E}">
      <dsp:nvSpPr>
        <dsp:cNvPr id="0" name=""/>
        <dsp:cNvSpPr/>
      </dsp:nvSpPr>
      <dsp:spPr>
        <a:xfrm>
          <a:off x="56979" y="2743200"/>
          <a:ext cx="1016000" cy="101600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04DC9D-A894-483E-9530-D02CC58A755A}" type="datetimeFigureOut">
              <a:rPr lang="en-US" smtClean="0"/>
              <a:pPr/>
              <a:t>7/15/2015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7EDFDD-5FE4-46FF-BA95-408FF4C5880B}" type="slidenum">
              <a:rPr lang="en-US" smtClean="0"/>
              <a:pPr/>
              <a:t>‹#›</a:t>
            </a:fld>
            <a:endParaRPr lang="en-US"/>
          </a:p>
        </p:txBody>
      </p:sp>
    </p:spTree>
    <p:extLst>
      <p:ext uri="{BB962C8B-B14F-4D97-AF65-F5344CB8AC3E}">
        <p14:creationId xmlns:p14="http://schemas.microsoft.com/office/powerpoint/2010/main" val="3954144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7EDFDD-5FE4-46FF-BA95-408FF4C5880B}" type="slidenum">
              <a:rPr lang="en-US" smtClean="0"/>
              <a:pPr/>
              <a:t>1</a:t>
            </a:fld>
            <a:endParaRPr lang="en-US"/>
          </a:p>
        </p:txBody>
      </p:sp>
    </p:spTree>
    <p:extLst>
      <p:ext uri="{BB962C8B-B14F-4D97-AF65-F5344CB8AC3E}">
        <p14:creationId xmlns:p14="http://schemas.microsoft.com/office/powerpoint/2010/main" val="433058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7EDFDD-5FE4-46FF-BA95-408FF4C5880B}" type="slidenum">
              <a:rPr lang="en-US" smtClean="0"/>
              <a:pPr/>
              <a:t>6</a:t>
            </a:fld>
            <a:endParaRPr lang="en-US"/>
          </a:p>
        </p:txBody>
      </p:sp>
    </p:spTree>
    <p:extLst>
      <p:ext uri="{BB962C8B-B14F-4D97-AF65-F5344CB8AC3E}">
        <p14:creationId xmlns:p14="http://schemas.microsoft.com/office/powerpoint/2010/main" val="944670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304800" y="4343400"/>
            <a:ext cx="8382000" cy="3048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04800" y="228600"/>
            <a:ext cx="8382000" cy="41148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69DC6A7-59B0-44B7-A139-069AC396C935}"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427434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DC6A7-59B0-44B7-A139-069AC396C935}"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3290222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DC6A7-59B0-44B7-A139-069AC396C935}"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113751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DC6A7-59B0-44B7-A139-069AC396C935}"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73993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9DC6A7-59B0-44B7-A139-069AC396C935}" type="datetimeFigureOut">
              <a:rPr lang="en-US" smtClean="0"/>
              <a:pPr/>
              <a:t>7/15/2015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3298945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9DC6A7-59B0-44B7-A139-069AC396C935}"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606450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9DC6A7-59B0-44B7-A139-069AC396C935}" type="datetimeFigureOut">
              <a:rPr lang="en-US" smtClean="0"/>
              <a:pPr/>
              <a:t>7/15/2015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3924781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9DC6A7-59B0-44B7-A139-069AC396C935}" type="datetimeFigureOut">
              <a:rPr lang="en-US" smtClean="0"/>
              <a:pPr/>
              <a:t>7/15/2015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198715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9DC6A7-59B0-44B7-A139-069AC396C935}" type="datetimeFigureOut">
              <a:rPr lang="en-US" smtClean="0"/>
              <a:pPr/>
              <a:t>7/15/2015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F34D9-F2FB-4191-9927-5E012728701E}" type="slidenum">
              <a:rPr lang="en-US" smtClean="0"/>
              <a:pPr/>
              <a:t>‹#›</a:t>
            </a:fld>
            <a:endParaRPr lang="en-US"/>
          </a:p>
        </p:txBody>
      </p:sp>
      <p:sp>
        <p:nvSpPr>
          <p:cNvPr id="10" name="Rectangle 9"/>
          <p:cNvSpPr/>
          <p:nvPr userDrawn="1"/>
        </p:nvSpPr>
        <p:spPr>
          <a:xfrm>
            <a:off x="0" y="4572000"/>
            <a:ext cx="9144000" cy="228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0"/>
            <a:ext cx="3048000" cy="6858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3048000" y="4572000"/>
            <a:ext cx="2895600" cy="2286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943600" y="4572000"/>
            <a:ext cx="3200400" cy="22860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8458200" y="0"/>
            <a:ext cx="685800" cy="457200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userDrawn="1"/>
        </p:nvSpPr>
        <p:spPr>
          <a:xfrm>
            <a:off x="381000" y="228600"/>
            <a:ext cx="685800" cy="369332"/>
          </a:xfrm>
          <a:prstGeom prst="rect">
            <a:avLst/>
          </a:prstGeom>
          <a:noFill/>
        </p:spPr>
        <p:txBody>
          <a:bodyPr wrap="square" rtlCol="0">
            <a:spAutoFit/>
          </a:bodyPr>
          <a:lstStyle/>
          <a:p>
            <a:endParaRPr lang="en-US" dirty="0"/>
          </a:p>
        </p:txBody>
      </p:sp>
      <p:pic>
        <p:nvPicPr>
          <p:cNvPr id="21" name="Picture 20" descr="1.jpg"/>
          <p:cNvPicPr>
            <a:picLocks noChangeAspect="1"/>
          </p:cNvPicPr>
          <p:nvPr userDrawn="1"/>
        </p:nvPicPr>
        <p:blipFill>
          <a:blip r:embed="rId2" cstate="print"/>
          <a:stretch>
            <a:fillRect/>
          </a:stretch>
        </p:blipFill>
        <p:spPr>
          <a:xfrm>
            <a:off x="76200" y="5715000"/>
            <a:ext cx="2286000" cy="1048871"/>
          </a:xfrm>
          <a:prstGeom prst="rect">
            <a:avLst/>
          </a:prstGeom>
        </p:spPr>
      </p:pic>
      <p:pic>
        <p:nvPicPr>
          <p:cNvPr id="14" name="Picture 13" descr="preservice teacher training.JPG"/>
          <p:cNvPicPr>
            <a:picLocks noChangeAspect="1"/>
          </p:cNvPicPr>
          <p:nvPr userDrawn="1"/>
        </p:nvPicPr>
        <p:blipFill>
          <a:blip r:embed="rId3" cstate="print"/>
          <a:stretch>
            <a:fillRect/>
          </a:stretch>
        </p:blipFill>
        <p:spPr>
          <a:xfrm>
            <a:off x="944880" y="0"/>
            <a:ext cx="7498080" cy="5584775"/>
          </a:xfrm>
          <a:prstGeom prst="rect">
            <a:avLst/>
          </a:prstGeom>
        </p:spPr>
      </p:pic>
      <p:pic>
        <p:nvPicPr>
          <p:cNvPr id="23" name="Picture 22" descr="icon_twitter4.png"/>
          <p:cNvPicPr>
            <a:picLocks noChangeAspect="1"/>
          </p:cNvPicPr>
          <p:nvPr userDrawn="1"/>
        </p:nvPicPr>
        <p:blipFill>
          <a:blip r:embed="rId4" cstate="print"/>
          <a:stretch>
            <a:fillRect/>
          </a:stretch>
        </p:blipFill>
        <p:spPr>
          <a:xfrm>
            <a:off x="3916680" y="5593080"/>
            <a:ext cx="731520" cy="731520"/>
          </a:xfrm>
          <a:prstGeom prst="rect">
            <a:avLst/>
          </a:prstGeom>
        </p:spPr>
      </p:pic>
      <p:sp>
        <p:nvSpPr>
          <p:cNvPr id="24" name="TextBox 23"/>
          <p:cNvSpPr txBox="1"/>
          <p:nvPr userDrawn="1"/>
        </p:nvSpPr>
        <p:spPr>
          <a:xfrm>
            <a:off x="3276600" y="6400800"/>
            <a:ext cx="2590800" cy="400110"/>
          </a:xfrm>
          <a:prstGeom prst="rect">
            <a:avLst/>
          </a:prstGeom>
          <a:noFill/>
        </p:spPr>
        <p:txBody>
          <a:bodyPr wrap="square" rtlCol="0">
            <a:spAutoFit/>
          </a:bodyPr>
          <a:lstStyle/>
          <a:p>
            <a:r>
              <a:rPr lang="en-US" sz="2000" b="1" i="1" dirty="0" smtClean="0">
                <a:solidFill>
                  <a:schemeClr val="accent5">
                    <a:lumMod val="60000"/>
                    <a:lumOff val="40000"/>
                  </a:schemeClr>
                </a:solidFill>
                <a:latin typeface="Arial" pitchFamily="34" charset="0"/>
                <a:cs typeface="Arial" pitchFamily="34" charset="0"/>
              </a:rPr>
              <a:t>@tdpnigeria.org</a:t>
            </a:r>
            <a:endParaRPr lang="en-US" sz="2000" b="1" i="1" dirty="0">
              <a:solidFill>
                <a:schemeClr val="accent5">
                  <a:lumMod val="60000"/>
                  <a:lumOff val="40000"/>
                </a:schemeClr>
              </a:solidFill>
              <a:latin typeface="Arial" pitchFamily="34" charset="0"/>
              <a:cs typeface="Arial" pitchFamily="34" charset="0"/>
            </a:endParaRPr>
          </a:p>
        </p:txBody>
      </p:sp>
      <p:pic>
        <p:nvPicPr>
          <p:cNvPr id="25" name="Picture 24" descr="facebook-69-150x150.png"/>
          <p:cNvPicPr>
            <a:picLocks noChangeAspect="1"/>
          </p:cNvPicPr>
          <p:nvPr userDrawn="1"/>
        </p:nvPicPr>
        <p:blipFill>
          <a:blip r:embed="rId5" cstate="print"/>
          <a:stretch>
            <a:fillRect/>
          </a:stretch>
        </p:blipFill>
        <p:spPr>
          <a:xfrm>
            <a:off x="7345680" y="4819650"/>
            <a:ext cx="1188720" cy="1188720"/>
          </a:xfrm>
          <a:prstGeom prst="rect">
            <a:avLst/>
          </a:prstGeom>
        </p:spPr>
      </p:pic>
      <p:sp>
        <p:nvSpPr>
          <p:cNvPr id="26" name="TextBox 25"/>
          <p:cNvSpPr txBox="1"/>
          <p:nvPr userDrawn="1"/>
        </p:nvSpPr>
        <p:spPr>
          <a:xfrm>
            <a:off x="6172200" y="6172200"/>
            <a:ext cx="2743200" cy="707886"/>
          </a:xfrm>
          <a:prstGeom prst="rect">
            <a:avLst/>
          </a:prstGeom>
          <a:noFill/>
        </p:spPr>
        <p:txBody>
          <a:bodyPr wrap="square" rtlCol="0">
            <a:spAutoFit/>
          </a:bodyPr>
          <a:lstStyle/>
          <a:p>
            <a:r>
              <a:rPr lang="en-US" sz="2000" i="1" dirty="0" smtClean="0">
                <a:solidFill>
                  <a:schemeClr val="bg1"/>
                </a:solidFill>
                <a:latin typeface="Arial" pitchFamily="34" charset="0"/>
                <a:cs typeface="Arial" pitchFamily="34" charset="0"/>
              </a:rPr>
              <a:t>https://www.facebook.com/tdpnigeria</a:t>
            </a:r>
            <a:endParaRPr lang="en-US" sz="2000" i="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544480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DC6A7-59B0-44B7-A139-069AC396C935}"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360078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9DC6A7-59B0-44B7-A139-069AC396C935}" type="datetimeFigureOut">
              <a:rPr lang="en-US" smtClean="0"/>
              <a:pPr/>
              <a:t>7/15/2015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F34D9-F2FB-4191-9927-5E012728701E}" type="slidenum">
              <a:rPr lang="en-US" smtClean="0"/>
              <a:pPr/>
              <a:t>‹#›</a:t>
            </a:fld>
            <a:endParaRPr lang="en-US"/>
          </a:p>
        </p:txBody>
      </p:sp>
    </p:spTree>
    <p:extLst>
      <p:ext uri="{BB962C8B-B14F-4D97-AF65-F5344CB8AC3E}">
        <p14:creationId xmlns:p14="http://schemas.microsoft.com/office/powerpoint/2010/main" val="3159687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alpha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DC6A7-59B0-44B7-A139-069AC396C935}" type="datetimeFigureOut">
              <a:rPr lang="en-US" smtClean="0"/>
              <a:pPr/>
              <a:t>7/15/2015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F34D9-F2FB-4191-9927-5E012728701E}" type="slidenum">
              <a:rPr lang="en-US" smtClean="0"/>
              <a:pPr/>
              <a:t>‹#›</a:t>
            </a:fld>
            <a:endParaRPr lang="en-US"/>
          </a:p>
        </p:txBody>
      </p:sp>
    </p:spTree>
    <p:extLst>
      <p:ext uri="{BB962C8B-B14F-4D97-AF65-F5344CB8AC3E}">
        <p14:creationId xmlns:p14="http://schemas.microsoft.com/office/powerpoint/2010/main" val="515642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534400" cy="1470025"/>
          </a:xfrm>
        </p:spPr>
        <p:txBody>
          <a:bodyPr>
            <a:noAutofit/>
          </a:bodyPr>
          <a:lstStyle/>
          <a:p>
            <a:pPr algn="l"/>
            <a:r>
              <a:rPr lang="en-US" sz="3000" b="1" dirty="0" smtClean="0">
                <a:solidFill>
                  <a:schemeClr val="bg1"/>
                </a:solidFill>
                <a:latin typeface="Arial" pitchFamily="34" charset="0"/>
                <a:ea typeface="Osaka" pitchFamily="124" charset="-128"/>
                <a:cs typeface="Arial" pitchFamily="34" charset="0"/>
              </a:rPr>
              <a:t>Continuing Professional Development for Teacher-Educators</a:t>
            </a:r>
            <a:r>
              <a:rPr lang="en-US" sz="3600" b="1" dirty="0" smtClean="0">
                <a:solidFill>
                  <a:schemeClr val="bg1"/>
                </a:solidFill>
                <a:latin typeface="Arial" pitchFamily="34" charset="0"/>
                <a:ea typeface="Osaka" pitchFamily="124" charset="-128"/>
                <a:cs typeface="Arial" pitchFamily="34" charset="0"/>
              </a:rPr>
              <a:t/>
            </a:r>
            <a:br>
              <a:rPr lang="en-US" sz="3600" b="1" dirty="0" smtClean="0">
                <a:solidFill>
                  <a:schemeClr val="bg1"/>
                </a:solidFill>
                <a:latin typeface="Arial" pitchFamily="34" charset="0"/>
                <a:ea typeface="Osaka" pitchFamily="124" charset="-128"/>
                <a:cs typeface="Arial" pitchFamily="34" charset="0"/>
              </a:rPr>
            </a:br>
            <a:r>
              <a:rPr lang="en-US" sz="3000" dirty="0" smtClean="0">
                <a:solidFill>
                  <a:schemeClr val="accent6"/>
                </a:solidFill>
                <a:latin typeface="Arial" pitchFamily="34" charset="0"/>
                <a:ea typeface="Osaka" pitchFamily="124" charset="-128"/>
                <a:cs typeface="Arial" pitchFamily="34" charset="0"/>
              </a:rPr>
              <a:t>CPDC Introduction to Learning Resources</a:t>
            </a:r>
            <a:r>
              <a:rPr lang="en-US" sz="3000" dirty="0" smtClean="0">
                <a:solidFill>
                  <a:schemeClr val="bg1"/>
                </a:solidFill>
                <a:latin typeface="Arial" pitchFamily="34" charset="0"/>
                <a:ea typeface="Osaka" pitchFamily="124" charset="-128"/>
                <a:cs typeface="Arial" pitchFamily="34" charset="0"/>
              </a:rPr>
              <a:t/>
            </a:r>
            <a:br>
              <a:rPr lang="en-US" sz="3000" dirty="0" smtClean="0">
                <a:solidFill>
                  <a:schemeClr val="bg1"/>
                </a:solidFill>
                <a:latin typeface="Arial" pitchFamily="34" charset="0"/>
                <a:ea typeface="Osaka" pitchFamily="124" charset="-128"/>
                <a:cs typeface="Arial" pitchFamily="34" charset="0"/>
              </a:rPr>
            </a:br>
            <a:r>
              <a:rPr lang="en-US" sz="3600" dirty="0" smtClean="0">
                <a:solidFill>
                  <a:schemeClr val="bg1"/>
                </a:solidFill>
                <a:latin typeface="Arial" pitchFamily="34" charset="0"/>
                <a:ea typeface="Osaka" pitchFamily="124" charset="-128"/>
                <a:cs typeface="Arial" pitchFamily="34" charset="0"/>
              </a:rPr>
              <a:t/>
            </a:r>
            <a:br>
              <a:rPr lang="en-US" sz="3600" dirty="0" smtClean="0">
                <a:solidFill>
                  <a:schemeClr val="bg1"/>
                </a:solidFill>
                <a:latin typeface="Arial" pitchFamily="34" charset="0"/>
                <a:ea typeface="Osaka" pitchFamily="124" charset="-128"/>
                <a:cs typeface="Arial" pitchFamily="34" charset="0"/>
              </a:rPr>
            </a:br>
            <a:r>
              <a:rPr lang="en-US" sz="2400" dirty="0" smtClean="0">
                <a:solidFill>
                  <a:schemeClr val="bg1"/>
                </a:solidFill>
                <a:latin typeface="Arial" pitchFamily="34" charset="0"/>
                <a:ea typeface="Osaka" pitchFamily="124" charset="-128"/>
                <a:cs typeface="Arial" pitchFamily="34" charset="0"/>
              </a:rPr>
              <a:t>CPDC Development Team</a:t>
            </a:r>
            <a:r>
              <a:rPr lang="en-US" sz="3600" b="1" dirty="0" smtClean="0">
                <a:solidFill>
                  <a:schemeClr val="bg1"/>
                </a:solidFill>
                <a:latin typeface="Arial" pitchFamily="34" charset="0"/>
                <a:ea typeface="Osaka" pitchFamily="124" charset="-128"/>
                <a:cs typeface="Arial" pitchFamily="34" charset="0"/>
              </a:rPr>
              <a:t/>
            </a:r>
            <a:br>
              <a:rPr lang="en-US" sz="3600" b="1" dirty="0" smtClean="0">
                <a:solidFill>
                  <a:schemeClr val="bg1"/>
                </a:solidFill>
                <a:latin typeface="Arial" pitchFamily="34" charset="0"/>
                <a:ea typeface="Osaka" pitchFamily="124" charset="-128"/>
                <a:cs typeface="Arial" pitchFamily="34" charset="0"/>
              </a:rPr>
            </a:br>
            <a:endParaRPr lang="en-US" sz="3600" b="1"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4953000" y="5277465"/>
            <a:ext cx="3886200" cy="533400"/>
          </a:xfrm>
        </p:spPr>
        <p:txBody>
          <a:bodyPr>
            <a:normAutofit fontScale="70000" lnSpcReduction="20000"/>
          </a:bodyPr>
          <a:lstStyle/>
          <a:p>
            <a:pPr algn="l"/>
            <a:r>
              <a:rPr lang="en-US" sz="1800" b="1" dirty="0" smtClean="0">
                <a:solidFill>
                  <a:schemeClr val="tx2"/>
                </a:solidFill>
                <a:latin typeface="Arial" pitchFamily="34" charset="0"/>
                <a:cs typeface="Arial" pitchFamily="34" charset="0"/>
              </a:rPr>
              <a:t>In association with the National Commission for Colleges of Education, Abuja</a:t>
            </a:r>
            <a:endParaRPr lang="en-US" sz="1800" b="1" dirty="0">
              <a:solidFill>
                <a:schemeClr val="tx2"/>
              </a:solidFill>
              <a:latin typeface="Arial" pitchFamily="34" charset="0"/>
              <a:cs typeface="Arial" pitchFamily="34" charset="0"/>
            </a:endParaRPr>
          </a:p>
        </p:txBody>
      </p:sp>
      <p:sp>
        <p:nvSpPr>
          <p:cNvPr id="5" name="Subtitle 2"/>
          <p:cNvSpPr txBox="1">
            <a:spLocks/>
          </p:cNvSpPr>
          <p:nvPr/>
        </p:nvSpPr>
        <p:spPr>
          <a:xfrm>
            <a:off x="4943168" y="5791200"/>
            <a:ext cx="3886200" cy="533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800" b="1" dirty="0" smtClean="0">
                <a:solidFill>
                  <a:schemeClr val="tx1"/>
                </a:solidFill>
                <a:latin typeface="Arial" pitchFamily="34" charset="0"/>
                <a:cs typeface="Arial" pitchFamily="34" charset="0"/>
              </a:rPr>
              <a:t>August </a:t>
            </a:r>
            <a:r>
              <a:rPr lang="en-US" sz="1800" b="1" dirty="0" smtClean="0">
                <a:solidFill>
                  <a:schemeClr val="tx1"/>
                </a:solidFill>
                <a:latin typeface="Arial" pitchFamily="34" charset="0"/>
                <a:cs typeface="Arial" pitchFamily="34" charset="0"/>
              </a:rPr>
              <a:t>2015</a:t>
            </a:r>
            <a:endParaRPr lang="en-US" sz="1800" b="1" dirty="0">
              <a:solidFill>
                <a:schemeClr val="tx1"/>
              </a:solidFill>
              <a:latin typeface="Arial" pitchFamily="34" charset="0"/>
              <a:cs typeface="Arial" pitchFamily="34" charset="0"/>
            </a:endParaRPr>
          </a:p>
        </p:txBody>
      </p:sp>
      <p:pic>
        <p:nvPicPr>
          <p:cNvPr id="6" name="Picture 5" descr="1.jpg"/>
          <p:cNvPicPr>
            <a:picLocks noChangeAspect="1"/>
          </p:cNvPicPr>
          <p:nvPr/>
        </p:nvPicPr>
        <p:blipFill>
          <a:blip r:embed="rId3" cstate="print"/>
          <a:stretch>
            <a:fillRect/>
          </a:stretch>
        </p:blipFill>
        <p:spPr>
          <a:xfrm>
            <a:off x="533400" y="5181600"/>
            <a:ext cx="2895600" cy="1219200"/>
          </a:xfrm>
          <a:prstGeom prst="rect">
            <a:avLst/>
          </a:prstGeom>
        </p:spPr>
      </p:pic>
    </p:spTree>
    <p:extLst>
      <p:ext uri="{BB962C8B-B14F-4D97-AF65-F5344CB8AC3E}">
        <p14:creationId xmlns:p14="http://schemas.microsoft.com/office/powerpoint/2010/main" val="2117268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Why Learning Resources?</a:t>
            </a:r>
            <a:endParaRPr lang="en-ZA"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507693" cy="4880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9413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Learning Resources?</a:t>
            </a:r>
            <a:endParaRPr lang="en-US" dirty="0"/>
          </a:p>
        </p:txBody>
      </p:sp>
      <p:pic>
        <p:nvPicPr>
          <p:cNvPr id="4" name="Content Placeholder 3" descr="C:\Users\USER\Desktop\OER PICTURES\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44691" y="1945792"/>
            <a:ext cx="6604105" cy="437880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1676400"/>
            <a:ext cx="7351712" cy="4092575"/>
          </a:xfrm>
        </p:spPr>
        <p:txBody>
          <a:bodyPr>
            <a:normAutofit fontScale="90000"/>
          </a:bodyPr>
          <a:lstStyle/>
          <a:p>
            <a:pPr lvl="0"/>
            <a:r>
              <a:rPr lang="en-ZA" sz="2800" cap="none" dirty="0" smtClean="0">
                <a:solidFill>
                  <a:schemeClr val="tx2">
                    <a:lumMod val="75000"/>
                  </a:schemeClr>
                </a:solidFill>
              </a:rPr>
              <a:t>Group Discussion</a:t>
            </a:r>
            <a:br>
              <a:rPr lang="en-ZA" sz="2800" cap="none" dirty="0" smtClean="0">
                <a:solidFill>
                  <a:schemeClr val="tx2">
                    <a:lumMod val="75000"/>
                  </a:schemeClr>
                </a:solidFill>
              </a:rPr>
            </a:br>
            <a:r>
              <a:rPr lang="en-ZA" sz="2800" b="0" cap="none" dirty="0" smtClean="0">
                <a:solidFill>
                  <a:schemeClr val="tx2">
                    <a:lumMod val="75000"/>
                  </a:schemeClr>
                </a:solidFill>
              </a:rPr>
              <a:t>1.</a:t>
            </a:r>
            <a:r>
              <a:rPr lang="en-US" sz="2200" b="0" cap="none" dirty="0" smtClean="0">
                <a:solidFill>
                  <a:schemeClr val="tx2">
                    <a:lumMod val="75000"/>
                  </a:schemeClr>
                </a:solidFill>
              </a:rPr>
              <a:t>W</a:t>
            </a:r>
            <a:r>
              <a:rPr lang="en-US" sz="2200" b="0" cap="none" dirty="0" smtClean="0"/>
              <a:t>hat are learning </a:t>
            </a:r>
            <a:r>
              <a:rPr lang="en-US" sz="2200" b="0" cap="none" dirty="0" smtClean="0"/>
              <a:t>resources?</a:t>
            </a:r>
            <a:r>
              <a:rPr lang="en-US" sz="2200" b="0" cap="none" dirty="0" smtClean="0"/>
              <a:t/>
            </a:r>
            <a:br>
              <a:rPr lang="en-US" sz="2200" b="0" cap="none" dirty="0" smtClean="0"/>
            </a:br>
            <a:r>
              <a:rPr lang="en-US" sz="2200" b="0" cap="none" dirty="0" smtClean="0"/>
              <a:t>2. What are the types of learning resources you can find in your environment?</a:t>
            </a:r>
            <a:br>
              <a:rPr lang="en-US" sz="2200" b="0" cap="none" dirty="0" smtClean="0"/>
            </a:br>
            <a:r>
              <a:rPr lang="en-US" sz="2200" b="0" cap="none" dirty="0" smtClean="0"/>
              <a:t>3. How can you use them in the classroom?</a:t>
            </a:r>
            <a:br>
              <a:rPr lang="en-US" sz="2200" b="0" cap="none" dirty="0" smtClean="0"/>
            </a:br>
            <a:r>
              <a:rPr lang="en-US" sz="2200" b="0" cap="none" dirty="0" smtClean="0"/>
              <a:t>4. What are the different learning resources that you know can be used in teaching a particular topic in your discipline?</a:t>
            </a:r>
            <a:br>
              <a:rPr lang="en-US" sz="2200" b="0" cap="none" dirty="0" smtClean="0"/>
            </a:br>
            <a:r>
              <a:rPr lang="en-US" sz="2200" b="0" cap="none" dirty="0" smtClean="0"/>
              <a:t>5. What other ways do you know for sourcing learning resources? </a:t>
            </a:r>
            <a:br>
              <a:rPr lang="en-US" sz="2200" b="0" cap="none" dirty="0" smtClean="0"/>
            </a:br>
            <a:r>
              <a:rPr lang="en-US" sz="2200" b="0" cap="none" dirty="0" smtClean="0"/>
              <a:t> 6. Identify the guiding principles to be used in selecting, designing and utilizing learning resources.</a:t>
            </a:r>
            <a:br>
              <a:rPr lang="en-US" sz="2200" b="0" cap="none" dirty="0" smtClean="0"/>
            </a:br>
            <a:endParaRPr lang="en-ZA" sz="2700" b="0" cap="none" dirty="0">
              <a:solidFill>
                <a:schemeClr val="tx2">
                  <a:lumMod val="75000"/>
                </a:schemeClr>
              </a:solidFill>
            </a:endParaRPr>
          </a:p>
        </p:txBody>
      </p:sp>
      <p:sp>
        <p:nvSpPr>
          <p:cNvPr id="6" name="Text Placeholder 5"/>
          <p:cNvSpPr>
            <a:spLocks noGrp="1"/>
          </p:cNvSpPr>
          <p:nvPr>
            <p:ph type="body" idx="1"/>
          </p:nvPr>
        </p:nvSpPr>
        <p:spPr>
          <a:xfrm>
            <a:off x="1219200" y="762000"/>
            <a:ext cx="7275512" cy="761999"/>
          </a:xfrm>
        </p:spPr>
        <p:txBody>
          <a:bodyPr>
            <a:normAutofit/>
          </a:bodyPr>
          <a:lstStyle/>
          <a:p>
            <a:r>
              <a:rPr lang="en-US" sz="2800" b="1" dirty="0" smtClean="0"/>
              <a:t>Why Learning Resources (cont.)</a:t>
            </a:r>
            <a:endParaRPr lang="en-US" sz="2800" b="1" dirty="0"/>
          </a:p>
        </p:txBody>
      </p:sp>
    </p:spTree>
    <p:extLst>
      <p:ext uri="{BB962C8B-B14F-4D97-AF65-F5344CB8AC3E}">
        <p14:creationId xmlns:p14="http://schemas.microsoft.com/office/powerpoint/2010/main" val="1451300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1295400"/>
            <a:ext cx="8229600" cy="4830763"/>
          </a:xfrm>
        </p:spPr>
        <p:txBody>
          <a:bodyPr/>
          <a:lstStyle/>
          <a:p>
            <a:pPr algn="just"/>
            <a:r>
              <a:rPr lang="en-GB" dirty="0" err="1" smtClean="0"/>
              <a:t>ipad</a:t>
            </a:r>
            <a:r>
              <a:rPr lang="en-GB" dirty="0" smtClean="0"/>
              <a:t>, </a:t>
            </a:r>
            <a:r>
              <a:rPr lang="en-GB" dirty="0" err="1" smtClean="0"/>
              <a:t>iphone</a:t>
            </a:r>
            <a:r>
              <a:rPr lang="en-GB" dirty="0" smtClean="0"/>
              <a:t>, Handset, Computer, Power-Point Projector, Television etc. </a:t>
            </a:r>
            <a:r>
              <a:rPr lang="en-GB" smtClean="0"/>
              <a:t>are </a:t>
            </a:r>
            <a:r>
              <a:rPr lang="en-GB" dirty="0" smtClean="0"/>
              <a:t>all electronic learning resources. What other classes of  learning resources can you identify?</a:t>
            </a:r>
          </a:p>
          <a:p>
            <a:pPr algn="just"/>
            <a:r>
              <a:rPr lang="en-GB" dirty="0" smtClean="0"/>
              <a:t>Group the learning resources you have mentioned above into two broad categories.</a:t>
            </a:r>
          </a:p>
          <a:p>
            <a:pPr algn="just"/>
            <a:r>
              <a:rPr lang="en-GB" dirty="0" smtClean="0"/>
              <a:t>From your broad list, classify the learning resources into four types.</a:t>
            </a:r>
          </a:p>
        </p:txBody>
      </p:sp>
      <p:sp>
        <p:nvSpPr>
          <p:cNvPr id="2" name="Title 1"/>
          <p:cNvSpPr>
            <a:spLocks noGrp="1"/>
          </p:cNvSpPr>
          <p:nvPr>
            <p:ph type="title"/>
          </p:nvPr>
        </p:nvSpPr>
        <p:spPr>
          <a:xfrm>
            <a:off x="457200" y="274638"/>
            <a:ext cx="8229600" cy="1096962"/>
          </a:xfrm>
        </p:spPr>
        <p:txBody>
          <a:bodyPr>
            <a:normAutofit fontScale="90000"/>
          </a:bodyPr>
          <a:lstStyle/>
          <a:p>
            <a:pPr fontAlgn="auto">
              <a:spcAft>
                <a:spcPts val="0"/>
              </a:spcAft>
              <a:defRPr/>
            </a:pPr>
            <a:r>
              <a:rPr lang="en-GB" dirty="0" smtClean="0"/>
              <a:t>Classification of Learning Resources</a:t>
            </a:r>
            <a:endParaRPr lang="en-GB" dirty="0"/>
          </a:p>
        </p:txBody>
      </p:sp>
      <p:sp>
        <p:nvSpPr>
          <p:cNvPr id="12294"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atin typeface="Lucida Sans Unicode" panose="020B0602030504020204" pitchFamily="34" charset="0"/>
            </a:endParaRPr>
          </a:p>
        </p:txBody>
      </p:sp>
    </p:spTree>
    <p:extLst>
      <p:ext uri="{BB962C8B-B14F-4D97-AF65-F5344CB8AC3E}">
        <p14:creationId xmlns:p14="http://schemas.microsoft.com/office/powerpoint/2010/main" val="28784767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n-ZA" sz="2800" cap="none" dirty="0" smtClean="0">
                <a:solidFill>
                  <a:schemeClr val="tx2">
                    <a:lumMod val="75000"/>
                  </a:schemeClr>
                </a:solidFill>
              </a:rPr>
              <a:t>What are the assessment tasks?</a:t>
            </a:r>
            <a:endParaRPr lang="en-ZA" sz="2800" cap="none" dirty="0">
              <a:solidFill>
                <a:schemeClr val="tx2">
                  <a:lumMod val="75000"/>
                </a:schemeClr>
              </a:solidFill>
            </a:endParaRPr>
          </a:p>
        </p:txBody>
      </p:sp>
      <p:sp>
        <p:nvSpPr>
          <p:cNvPr id="5" name="Text Placeholder 4"/>
          <p:cNvSpPr>
            <a:spLocks noGrp="1"/>
          </p:cNvSpPr>
          <p:nvPr>
            <p:ph type="body" idx="1"/>
          </p:nvPr>
        </p:nvSpPr>
        <p:spPr/>
        <p:txBody>
          <a:bodyPr/>
          <a:lstStyle/>
          <a:p>
            <a:pPr>
              <a:defRPr/>
            </a:pPr>
            <a:r>
              <a:rPr lang="en-ZA" dirty="0" smtClean="0"/>
              <a:t>Overview of CPDC LR</a:t>
            </a:r>
            <a:endParaRPr lang="en-ZA" dirty="0"/>
          </a:p>
        </p:txBody>
      </p:sp>
    </p:spTree>
    <p:extLst>
      <p:ext uri="{BB962C8B-B14F-4D97-AF65-F5344CB8AC3E}">
        <p14:creationId xmlns:p14="http://schemas.microsoft.com/office/powerpoint/2010/main" val="721579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Assessment tasks</a:t>
            </a:r>
            <a:endParaRPr lang="en-ZA" dirty="0"/>
          </a:p>
        </p:txBody>
      </p:sp>
      <p:sp>
        <p:nvSpPr>
          <p:cNvPr id="5" name="Content Placeholder 4"/>
          <p:cNvSpPr>
            <a:spLocks noGrp="1"/>
          </p:cNvSpPr>
          <p:nvPr>
            <p:ph idx="1"/>
          </p:nvPr>
        </p:nvSpPr>
        <p:spPr/>
        <p:txBody>
          <a:bodyPr/>
          <a:lstStyle/>
          <a:p>
            <a:r>
              <a:rPr lang="en-ZA" dirty="0" smtClean="0"/>
              <a:t>Reflection on prior knowledge and experience regarding learning resources</a:t>
            </a:r>
          </a:p>
          <a:p>
            <a:r>
              <a:rPr lang="en-ZA" dirty="0" smtClean="0"/>
              <a:t>Planning for integration of learning resources</a:t>
            </a:r>
          </a:p>
          <a:p>
            <a:r>
              <a:rPr lang="en-ZA" dirty="0" smtClean="0"/>
              <a:t>Teaching using learning resources and reflectin</a:t>
            </a:r>
            <a:r>
              <a:rPr lang="en-ZA" dirty="0" smtClean="0"/>
              <a:t>g critically on the experience</a:t>
            </a:r>
          </a:p>
          <a:p>
            <a:r>
              <a:rPr lang="en-ZA" dirty="0" smtClean="0"/>
              <a:t>Assessed by a competency rubric</a:t>
            </a:r>
          </a:p>
          <a:p>
            <a:endParaRPr lang="en-ZA" dirty="0"/>
          </a:p>
        </p:txBody>
      </p:sp>
    </p:spTree>
    <p:extLst>
      <p:ext uri="{BB962C8B-B14F-4D97-AF65-F5344CB8AC3E}">
        <p14:creationId xmlns:p14="http://schemas.microsoft.com/office/powerpoint/2010/main" val="594727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REFLECTION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pPr>
              <a:buNone/>
            </a:pPr>
            <a:r>
              <a:rPr lang="en-US" sz="2400" dirty="0" smtClean="0">
                <a:latin typeface="Calibri" pitchFamily="34" charset="0"/>
                <a:cs typeface="Calibri" pitchFamily="34" charset="0"/>
              </a:rPr>
              <a:t>Activity 1</a:t>
            </a:r>
          </a:p>
          <a:p>
            <a:pPr algn="just">
              <a:buNone/>
            </a:pPr>
            <a:r>
              <a:rPr lang="en-US" sz="2400" dirty="0" smtClean="0">
                <a:latin typeface="Calibri" pitchFamily="34" charset="0"/>
                <a:cs typeface="Calibri" pitchFamily="34" charset="0"/>
              </a:rPr>
              <a:t>    Consider the following resource materials. What subject areas  are these resource materials suitable </a:t>
            </a:r>
            <a:r>
              <a:rPr lang="en-US" sz="2400" dirty="0" smtClean="0">
                <a:latin typeface="Calibri" pitchFamily="34" charset="0"/>
                <a:cs typeface="Calibri" pitchFamily="34" charset="0"/>
              </a:rPr>
              <a:t>for</a:t>
            </a:r>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teaching?</a:t>
            </a:r>
          </a:p>
          <a:p>
            <a:pPr algn="just">
              <a:buNone/>
            </a:pPr>
            <a:r>
              <a:rPr lang="en-US" sz="2400" dirty="0" smtClean="0">
                <a:latin typeface="Calibri" pitchFamily="34" charset="0"/>
                <a:cs typeface="Calibri" pitchFamily="34" charset="0"/>
              </a:rPr>
              <a:t>(here, the facilitator will bring different resource materials-both human and </a:t>
            </a:r>
            <a:r>
              <a:rPr lang="en-US" sz="2400" dirty="0" smtClean="0">
                <a:latin typeface="Calibri" pitchFamily="34" charset="0"/>
                <a:cs typeface="Calibri" pitchFamily="34" charset="0"/>
              </a:rPr>
              <a:t>non-human </a:t>
            </a:r>
            <a:r>
              <a:rPr lang="en-US" sz="2400" dirty="0" smtClean="0">
                <a:latin typeface="Calibri" pitchFamily="34" charset="0"/>
                <a:cs typeface="Calibri" pitchFamily="34" charset="0"/>
              </a:rPr>
              <a:t>into the classroom for </a:t>
            </a:r>
            <a:r>
              <a:rPr lang="en-US" sz="2400" dirty="0" smtClean="0">
                <a:latin typeface="Calibri" pitchFamily="34" charset="0"/>
                <a:cs typeface="Calibri" pitchFamily="34" charset="0"/>
              </a:rPr>
              <a:t>brainstorming).</a:t>
            </a:r>
            <a:endParaRPr lang="en-US" sz="2400" dirty="0" smtClean="0">
              <a:latin typeface="Calibri" pitchFamily="34" charset="0"/>
              <a:cs typeface="Calibri" pitchFamily="34" charset="0"/>
            </a:endParaRPr>
          </a:p>
          <a:p>
            <a:pPr algn="just">
              <a:buNone/>
            </a:pPr>
            <a:r>
              <a:rPr lang="en-US" sz="2400" dirty="0" smtClean="0">
                <a:latin typeface="Calibri" pitchFamily="34" charset="0"/>
                <a:cs typeface="Calibri" pitchFamily="34" charset="0"/>
              </a:rPr>
              <a:t>(Create a slide that contains the pictures above)</a:t>
            </a:r>
          </a:p>
          <a:p>
            <a:pPr algn="just">
              <a:buNone/>
            </a:pPr>
            <a:r>
              <a:rPr lang="en-US" sz="2400" dirty="0" smtClean="0">
                <a:latin typeface="Calibri" pitchFamily="34" charset="0"/>
                <a:cs typeface="Calibri" pitchFamily="34" charset="0"/>
              </a:rPr>
              <a:t>Activity 2</a:t>
            </a:r>
          </a:p>
          <a:p>
            <a:pPr algn="just">
              <a:buNone/>
            </a:pPr>
            <a:r>
              <a:rPr lang="en-US" sz="2400" dirty="0" smtClean="0">
                <a:latin typeface="Times New Roman" pitchFamily="18" charset="0"/>
                <a:cs typeface="Times New Roman" pitchFamily="18" charset="0"/>
              </a:rPr>
              <a:t> </a:t>
            </a:r>
            <a:r>
              <a:rPr lang="en-US" sz="2400" dirty="0" smtClean="0"/>
              <a:t>A  chemistry teacher dictating to a class the processes and procedures that create a particular scientific result. </a:t>
            </a:r>
          </a:p>
          <a:p>
            <a:pPr algn="just">
              <a:buNone/>
            </a:pPr>
            <a:r>
              <a:rPr lang="en-US" sz="2400" dirty="0" smtClean="0">
                <a:latin typeface="Times New Roman" pitchFamily="18" charset="0"/>
                <a:cs typeface="Times New Roman" pitchFamily="18" charset="0"/>
              </a:rPr>
              <a:t>(create a video of a chemistry teacher teaching with out resources)</a:t>
            </a:r>
          </a:p>
          <a:p>
            <a:pPr algn="just">
              <a:buNone/>
            </a:pPr>
            <a:r>
              <a:rPr lang="en-US" sz="2400" dirty="0" smtClean="0"/>
              <a:t>What practical help can the class get?</a:t>
            </a:r>
          </a:p>
          <a:p>
            <a:pPr algn="just">
              <a:buNone/>
            </a:pPr>
            <a:endParaRPr lang="en-US"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Times New Roman" pitchFamily="18" charset="0"/>
              </a:rPr>
              <a:t>An Overview</a:t>
            </a:r>
            <a:br>
              <a:rPr lang="en-US" dirty="0" smtClean="0">
                <a:cs typeface="Times New Roman" pitchFamily="18" charset="0"/>
              </a:rPr>
            </a:b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cs typeface="Times New Roman" pitchFamily="18" charset="0"/>
              </a:rPr>
              <a:t>    Curriculum is primarily designed to equip learners with essential knowledge, skills and experiences to </a:t>
            </a:r>
            <a:r>
              <a:rPr lang="en-US" dirty="0" smtClean="0">
                <a:cs typeface="Times New Roman" pitchFamily="18" charset="0"/>
              </a:rPr>
              <a:t>contribute to and function optimally in society</a:t>
            </a:r>
            <a:r>
              <a:rPr lang="en-US" dirty="0" smtClean="0">
                <a:cs typeface="Times New Roman" pitchFamily="18" charset="0"/>
              </a:rPr>
              <a:t>. To achieve these goals, curriculum must conform to the new trends in teaching. One aspect of these trends is the use of learning resources in our </a:t>
            </a:r>
            <a:r>
              <a:rPr lang="en-US" dirty="0" smtClean="0">
                <a:cs typeface="Times New Roman" pitchFamily="18" charset="0"/>
              </a:rPr>
              <a:t>classrooms to support more active learning. </a:t>
            </a:r>
            <a:r>
              <a:rPr lang="en-US" dirty="0" smtClean="0">
                <a:cs typeface="Times New Roman" pitchFamily="18" charset="0"/>
              </a:rPr>
              <a:t>Therefore, this module explores various ways that </a:t>
            </a:r>
            <a:r>
              <a:rPr lang="en-US" dirty="0" smtClean="0">
                <a:cs typeface="Times New Roman" pitchFamily="18" charset="0"/>
              </a:rPr>
              <a:t>Teacher-Educators </a:t>
            </a:r>
            <a:r>
              <a:rPr lang="en-US" dirty="0" smtClean="0">
                <a:cs typeface="Times New Roman" pitchFamily="18" charset="0"/>
              </a:rPr>
              <a:t>can </a:t>
            </a:r>
            <a:r>
              <a:rPr lang="en-US" dirty="0" smtClean="0">
                <a:cs typeface="Times New Roman" pitchFamily="18" charset="0"/>
              </a:rPr>
              <a:t>select </a:t>
            </a:r>
            <a:r>
              <a:rPr lang="en-US" dirty="0" smtClean="0">
                <a:cs typeface="Times New Roman" pitchFamily="18" charset="0"/>
              </a:rPr>
              <a:t>learning resources to make their classrooms more interactive </a:t>
            </a:r>
            <a:r>
              <a:rPr lang="en-US" dirty="0" smtClean="0">
                <a:cs typeface="Times New Roman" pitchFamily="18" charset="0"/>
              </a:rPr>
              <a:t>and to </a:t>
            </a:r>
            <a:r>
              <a:rPr lang="en-US" dirty="0" smtClean="0">
                <a:cs typeface="Times New Roman" pitchFamily="18" charset="0"/>
              </a:rPr>
              <a:t>enhance efficient learning.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972331609"/>
              </p:ext>
            </p:extLst>
          </p:nvPr>
        </p:nvGraphicFramePr>
        <p:xfrm>
          <a:off x="1524000" y="1143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rot="10800000" flipV="1">
            <a:off x="2955370" y="663441"/>
            <a:ext cx="3140630" cy="523220"/>
          </a:xfrm>
          <a:prstGeom prst="rect">
            <a:avLst/>
          </a:prstGeom>
        </p:spPr>
        <p:txBody>
          <a:bodyPr wrap="square">
            <a:spAutoFit/>
          </a:bodyPr>
          <a:lstStyle/>
          <a:p>
            <a:pPr lvl="0" algn="ctr"/>
            <a:r>
              <a:rPr lang="en-ZA" altLang="en-US" sz="2800" b="1" dirty="0" smtClean="0">
                <a:solidFill>
                  <a:schemeClr val="tx2">
                    <a:lumMod val="75000"/>
                  </a:schemeClr>
                </a:solidFill>
              </a:rPr>
              <a:t>Overview</a:t>
            </a:r>
            <a:endParaRPr lang="en-US" dirty="0"/>
          </a:p>
        </p:txBody>
      </p:sp>
    </p:spTree>
    <p:extLst>
      <p:ext uri="{BB962C8B-B14F-4D97-AF65-F5344CB8AC3E}">
        <p14:creationId xmlns:p14="http://schemas.microsoft.com/office/powerpoint/2010/main" val="737461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n-ZA" sz="2800" cap="none" dirty="0" smtClean="0">
                <a:solidFill>
                  <a:schemeClr val="tx2">
                    <a:lumMod val="75000"/>
                  </a:schemeClr>
                </a:solidFill>
              </a:rPr>
              <a:t>Knowing each other</a:t>
            </a:r>
            <a:endParaRPr lang="en-ZA" sz="2800" cap="none" dirty="0">
              <a:solidFill>
                <a:schemeClr val="tx2">
                  <a:lumMod val="75000"/>
                </a:schemeClr>
              </a:solidFill>
            </a:endParaRPr>
          </a:p>
        </p:txBody>
      </p:sp>
      <p:sp>
        <p:nvSpPr>
          <p:cNvPr id="5" name="Text Placeholder 4"/>
          <p:cNvSpPr>
            <a:spLocks noGrp="1"/>
          </p:cNvSpPr>
          <p:nvPr>
            <p:ph type="body" idx="1"/>
          </p:nvPr>
        </p:nvSpPr>
        <p:spPr/>
        <p:txBody>
          <a:bodyPr>
            <a:normAutofit/>
          </a:bodyPr>
          <a:lstStyle/>
          <a:p>
            <a:pPr>
              <a:defRPr/>
            </a:pPr>
            <a:r>
              <a:rPr lang="en-ZA" sz="2800" dirty="0" smtClean="0"/>
              <a:t>Overview of CPDC LR</a:t>
            </a:r>
            <a:endParaRPr lang="en-ZA" sz="2800" dirty="0"/>
          </a:p>
        </p:txBody>
      </p:sp>
    </p:spTree>
    <p:extLst>
      <p:ext uri="{BB962C8B-B14F-4D97-AF65-F5344CB8AC3E}">
        <p14:creationId xmlns:p14="http://schemas.microsoft.com/office/powerpoint/2010/main" val="2717134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1371600" y="650875"/>
            <a:ext cx="6478588"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l" rtl="0" fontAlgn="base">
              <a:lnSpc>
                <a:spcPts val="3200"/>
              </a:lnSpc>
              <a:spcBef>
                <a:spcPct val="0"/>
              </a:spcBef>
              <a:spcAft>
                <a:spcPct val="0"/>
              </a:spcAft>
              <a:defRPr sz="2800" b="1">
                <a:solidFill>
                  <a:srgbClr val="B6BF00"/>
                </a:solidFill>
                <a:latin typeface="+mj-lt"/>
                <a:ea typeface="+mj-ea"/>
                <a:cs typeface="+mj-cs"/>
              </a:defRPr>
            </a:lvl1pPr>
            <a:lvl2pPr algn="l" rtl="0" fontAlgn="base">
              <a:lnSpc>
                <a:spcPts val="3200"/>
              </a:lnSpc>
              <a:spcBef>
                <a:spcPct val="0"/>
              </a:spcBef>
              <a:spcAft>
                <a:spcPct val="0"/>
              </a:spcAft>
              <a:defRPr sz="2800" b="1">
                <a:solidFill>
                  <a:srgbClr val="B6BF00"/>
                </a:solidFill>
                <a:latin typeface="Arial" charset="0"/>
                <a:ea typeface="Osaka" pitchFamily="124" charset="-128"/>
              </a:defRPr>
            </a:lvl2pPr>
            <a:lvl3pPr algn="l" rtl="0" fontAlgn="base">
              <a:lnSpc>
                <a:spcPts val="3200"/>
              </a:lnSpc>
              <a:spcBef>
                <a:spcPct val="0"/>
              </a:spcBef>
              <a:spcAft>
                <a:spcPct val="0"/>
              </a:spcAft>
              <a:defRPr sz="2800" b="1">
                <a:solidFill>
                  <a:srgbClr val="B6BF00"/>
                </a:solidFill>
                <a:latin typeface="Arial" charset="0"/>
                <a:ea typeface="Osaka" pitchFamily="124" charset="-128"/>
              </a:defRPr>
            </a:lvl3pPr>
            <a:lvl4pPr algn="l" rtl="0" fontAlgn="base">
              <a:lnSpc>
                <a:spcPts val="3200"/>
              </a:lnSpc>
              <a:spcBef>
                <a:spcPct val="0"/>
              </a:spcBef>
              <a:spcAft>
                <a:spcPct val="0"/>
              </a:spcAft>
              <a:defRPr sz="2800" b="1">
                <a:solidFill>
                  <a:srgbClr val="B6BF00"/>
                </a:solidFill>
                <a:latin typeface="Arial" charset="0"/>
                <a:ea typeface="Osaka" pitchFamily="124" charset="-128"/>
              </a:defRPr>
            </a:lvl4pPr>
            <a:lvl5pPr algn="l" rtl="0" fontAlgn="base">
              <a:lnSpc>
                <a:spcPts val="3200"/>
              </a:lnSpc>
              <a:spcBef>
                <a:spcPct val="0"/>
              </a:spcBef>
              <a:spcAft>
                <a:spcPct val="0"/>
              </a:spcAft>
              <a:defRPr sz="2800" b="1">
                <a:solidFill>
                  <a:srgbClr val="B6BF00"/>
                </a:solidFill>
                <a:latin typeface="Arial" charset="0"/>
                <a:ea typeface="Osaka" pitchFamily="124" charset="-128"/>
              </a:defRPr>
            </a:lvl5pPr>
            <a:lvl6pPr marL="457200" algn="l" rtl="0" fontAlgn="base">
              <a:lnSpc>
                <a:spcPts val="3200"/>
              </a:lnSpc>
              <a:spcBef>
                <a:spcPct val="0"/>
              </a:spcBef>
              <a:spcAft>
                <a:spcPct val="0"/>
              </a:spcAft>
              <a:defRPr sz="2800" b="1">
                <a:solidFill>
                  <a:srgbClr val="B6BF00"/>
                </a:solidFill>
                <a:latin typeface="Arial" charset="0"/>
                <a:ea typeface="Osaka" pitchFamily="124" charset="-128"/>
              </a:defRPr>
            </a:lvl6pPr>
            <a:lvl7pPr marL="914400" algn="l" rtl="0" fontAlgn="base">
              <a:lnSpc>
                <a:spcPts val="3200"/>
              </a:lnSpc>
              <a:spcBef>
                <a:spcPct val="0"/>
              </a:spcBef>
              <a:spcAft>
                <a:spcPct val="0"/>
              </a:spcAft>
              <a:defRPr sz="2800" b="1">
                <a:solidFill>
                  <a:srgbClr val="B6BF00"/>
                </a:solidFill>
                <a:latin typeface="Arial" charset="0"/>
                <a:ea typeface="Osaka" pitchFamily="124" charset="-128"/>
              </a:defRPr>
            </a:lvl7pPr>
            <a:lvl8pPr marL="1371600" algn="l" rtl="0" fontAlgn="base">
              <a:lnSpc>
                <a:spcPts val="3200"/>
              </a:lnSpc>
              <a:spcBef>
                <a:spcPct val="0"/>
              </a:spcBef>
              <a:spcAft>
                <a:spcPct val="0"/>
              </a:spcAft>
              <a:defRPr sz="2800" b="1">
                <a:solidFill>
                  <a:srgbClr val="B6BF00"/>
                </a:solidFill>
                <a:latin typeface="Arial" charset="0"/>
                <a:ea typeface="Osaka" pitchFamily="124" charset="-128"/>
              </a:defRPr>
            </a:lvl8pPr>
            <a:lvl9pPr marL="1828800" algn="l" rtl="0" fontAlgn="base">
              <a:lnSpc>
                <a:spcPts val="3200"/>
              </a:lnSpc>
              <a:spcBef>
                <a:spcPct val="0"/>
              </a:spcBef>
              <a:spcAft>
                <a:spcPct val="0"/>
              </a:spcAft>
              <a:defRPr sz="2800" b="1">
                <a:solidFill>
                  <a:srgbClr val="B6BF00"/>
                </a:solidFill>
                <a:latin typeface="Arial" charset="0"/>
                <a:ea typeface="Osaka" pitchFamily="124" charset="-128"/>
              </a:defRPr>
            </a:lvl9pPr>
          </a:lstStyle>
          <a:p>
            <a:r>
              <a:rPr lang="en-US" dirty="0" smtClean="0">
                <a:solidFill>
                  <a:schemeClr val="tx2"/>
                </a:solidFill>
              </a:rPr>
              <a:t>Learning Resources</a:t>
            </a:r>
            <a:r>
              <a:rPr lang="en-US" dirty="0">
                <a:solidFill>
                  <a:schemeClr val="tx2"/>
                </a:solidFill>
              </a:rPr>
              <a:t/>
            </a:r>
            <a:br>
              <a:rPr lang="en-US" dirty="0">
                <a:solidFill>
                  <a:schemeClr val="tx2"/>
                </a:solidFill>
              </a:rPr>
            </a:br>
            <a:endParaRPr lang="en-US" dirty="0">
              <a:solidFill>
                <a:schemeClr val="tx2"/>
              </a:solidFill>
            </a:endParaRPr>
          </a:p>
        </p:txBody>
      </p:sp>
      <p:sp>
        <p:nvSpPr>
          <p:cNvPr id="5" name="Rectangle 4"/>
          <p:cNvSpPr>
            <a:spLocks noGrp="1" noChangeArrowheads="1"/>
          </p:cNvSpPr>
          <p:nvPr/>
        </p:nvSpPr>
        <p:spPr bwMode="auto">
          <a:xfrm>
            <a:off x="1152525" y="1730375"/>
            <a:ext cx="6478587" cy="447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fontAlgn="base">
              <a:lnSpc>
                <a:spcPts val="2800"/>
              </a:lnSpc>
              <a:spcBef>
                <a:spcPct val="0"/>
              </a:spcBef>
              <a:spcAft>
                <a:spcPts val="800"/>
              </a:spcAft>
              <a:defRPr>
                <a:solidFill>
                  <a:srgbClr val="5B6313"/>
                </a:solidFill>
                <a:latin typeface="+mn-lt"/>
                <a:ea typeface="+mn-ea"/>
                <a:cs typeface="+mn-cs"/>
              </a:defRPr>
            </a:lvl1pPr>
            <a:lvl2pPr marL="768350" indent="-285750" algn="l" rtl="0" fontAlgn="base">
              <a:lnSpc>
                <a:spcPts val="3200"/>
              </a:lnSpc>
              <a:spcBef>
                <a:spcPct val="20000"/>
              </a:spcBef>
              <a:spcAft>
                <a:spcPts val="1600"/>
              </a:spcAft>
              <a:defRPr>
                <a:solidFill>
                  <a:srgbClr val="5B6313"/>
                </a:solidFill>
                <a:latin typeface="+mn-lt"/>
                <a:ea typeface="+mn-ea"/>
              </a:defRPr>
            </a:lvl2pPr>
            <a:lvl3pPr marL="1187450" indent="-228600" algn="l" rtl="0" fontAlgn="base">
              <a:lnSpc>
                <a:spcPts val="3200"/>
              </a:lnSpc>
              <a:spcBef>
                <a:spcPct val="20000"/>
              </a:spcBef>
              <a:spcAft>
                <a:spcPts val="1600"/>
              </a:spcAft>
              <a:defRPr sz="2800">
                <a:solidFill>
                  <a:srgbClr val="5B6313"/>
                </a:solidFill>
                <a:latin typeface="+mn-lt"/>
                <a:ea typeface="+mn-ea"/>
              </a:defRPr>
            </a:lvl3pPr>
            <a:lvl4pPr marL="1606550" indent="-228600" algn="l" rtl="0" fontAlgn="base">
              <a:lnSpc>
                <a:spcPts val="3200"/>
              </a:lnSpc>
              <a:spcBef>
                <a:spcPct val="20000"/>
              </a:spcBef>
              <a:spcAft>
                <a:spcPts val="1600"/>
              </a:spcAft>
              <a:defRPr sz="2800">
                <a:solidFill>
                  <a:srgbClr val="5B6313"/>
                </a:solidFill>
                <a:latin typeface="+mn-lt"/>
                <a:ea typeface="+mn-ea"/>
              </a:defRPr>
            </a:lvl4pPr>
            <a:lvl5pPr marL="2025650" indent="-228600" algn="l" rtl="0" fontAlgn="base">
              <a:lnSpc>
                <a:spcPts val="3200"/>
              </a:lnSpc>
              <a:spcBef>
                <a:spcPct val="20000"/>
              </a:spcBef>
              <a:spcAft>
                <a:spcPts val="1600"/>
              </a:spcAft>
              <a:defRPr sz="2800">
                <a:solidFill>
                  <a:srgbClr val="5B6313"/>
                </a:solidFill>
                <a:latin typeface="+mn-lt"/>
                <a:ea typeface="+mn-ea"/>
              </a:defRPr>
            </a:lvl5pPr>
            <a:lvl6pPr marL="2482850" indent="-228600" algn="l" rtl="0" fontAlgn="base">
              <a:lnSpc>
                <a:spcPts val="3200"/>
              </a:lnSpc>
              <a:spcBef>
                <a:spcPct val="20000"/>
              </a:spcBef>
              <a:spcAft>
                <a:spcPts val="1600"/>
              </a:spcAft>
              <a:defRPr sz="2800">
                <a:solidFill>
                  <a:srgbClr val="5B6313"/>
                </a:solidFill>
                <a:latin typeface="+mn-lt"/>
                <a:ea typeface="+mn-ea"/>
              </a:defRPr>
            </a:lvl6pPr>
            <a:lvl7pPr marL="2940050" indent="-228600" algn="l" rtl="0" fontAlgn="base">
              <a:lnSpc>
                <a:spcPts val="3200"/>
              </a:lnSpc>
              <a:spcBef>
                <a:spcPct val="20000"/>
              </a:spcBef>
              <a:spcAft>
                <a:spcPts val="1600"/>
              </a:spcAft>
              <a:defRPr sz="2800">
                <a:solidFill>
                  <a:srgbClr val="5B6313"/>
                </a:solidFill>
                <a:latin typeface="+mn-lt"/>
                <a:ea typeface="+mn-ea"/>
              </a:defRPr>
            </a:lvl7pPr>
            <a:lvl8pPr marL="3397250" indent="-228600" algn="l" rtl="0" fontAlgn="base">
              <a:lnSpc>
                <a:spcPts val="3200"/>
              </a:lnSpc>
              <a:spcBef>
                <a:spcPct val="20000"/>
              </a:spcBef>
              <a:spcAft>
                <a:spcPts val="1600"/>
              </a:spcAft>
              <a:defRPr sz="2800">
                <a:solidFill>
                  <a:srgbClr val="5B6313"/>
                </a:solidFill>
                <a:latin typeface="+mn-lt"/>
                <a:ea typeface="+mn-ea"/>
              </a:defRPr>
            </a:lvl8pPr>
            <a:lvl9pPr marL="3854450" indent="-228600" algn="l" rtl="0" fontAlgn="base">
              <a:lnSpc>
                <a:spcPts val="3200"/>
              </a:lnSpc>
              <a:spcBef>
                <a:spcPct val="20000"/>
              </a:spcBef>
              <a:spcAft>
                <a:spcPts val="1600"/>
              </a:spcAft>
              <a:defRPr sz="2800">
                <a:solidFill>
                  <a:srgbClr val="5B6313"/>
                </a:solidFill>
                <a:latin typeface="+mn-lt"/>
                <a:ea typeface="+mn-ea"/>
              </a:defRPr>
            </a:lvl9pPr>
          </a:lstStyle>
          <a:p>
            <a:pPr marL="381000" lvl="1" indent="-185738">
              <a:lnSpc>
                <a:spcPts val="2400"/>
              </a:lnSpc>
              <a:spcBef>
                <a:spcPct val="0"/>
              </a:spcBef>
              <a:spcAft>
                <a:spcPts val="800"/>
              </a:spcAft>
              <a:buFont typeface="Times" pitchFamily="124" charset="0"/>
              <a:buNone/>
              <a:tabLst>
                <a:tab pos="195263" algn="l"/>
                <a:tab pos="381000" algn="l"/>
              </a:tabLst>
            </a:pPr>
            <a:r>
              <a:rPr lang="en-US" b="1" dirty="0">
                <a:solidFill>
                  <a:schemeClr val="accent6"/>
                </a:solidFill>
              </a:rPr>
              <a:t>	</a:t>
            </a:r>
            <a:r>
              <a:rPr lang="en-US" b="1" dirty="0" smtClean="0">
                <a:solidFill>
                  <a:schemeClr val="accent6"/>
                </a:solidFill>
              </a:rPr>
              <a:t>knowing each other</a:t>
            </a:r>
          </a:p>
          <a:p>
            <a:pPr marL="381000" lvl="1" indent="-185738">
              <a:lnSpc>
                <a:spcPts val="2400"/>
              </a:lnSpc>
              <a:spcBef>
                <a:spcPct val="0"/>
              </a:spcBef>
              <a:spcAft>
                <a:spcPts val="800"/>
              </a:spcAft>
              <a:buFont typeface="Times" pitchFamily="124" charset="0"/>
              <a:buNone/>
              <a:tabLst>
                <a:tab pos="195263" algn="l"/>
                <a:tab pos="381000" algn="l"/>
              </a:tabLst>
            </a:pPr>
            <a:r>
              <a:rPr lang="en-GB" dirty="0" smtClean="0">
                <a:solidFill>
                  <a:schemeClr val="tx1"/>
                </a:solidFill>
              </a:rPr>
              <a:t>Break into pairs.</a:t>
            </a:r>
          </a:p>
          <a:p>
            <a:pPr marL="381000" lvl="1" indent="-185738">
              <a:lnSpc>
                <a:spcPts val="2400"/>
              </a:lnSpc>
              <a:spcBef>
                <a:spcPct val="0"/>
              </a:spcBef>
              <a:spcAft>
                <a:spcPts val="800"/>
              </a:spcAft>
              <a:tabLst>
                <a:tab pos="195263" algn="l"/>
                <a:tab pos="381000" algn="l"/>
              </a:tabLst>
              <a:defRPr/>
            </a:pPr>
            <a:r>
              <a:rPr lang="en-GB" dirty="0" smtClean="0">
                <a:solidFill>
                  <a:schemeClr val="tx1"/>
                </a:solidFill>
              </a:rPr>
              <a:t>Each member of the pair should interview his/her colleague to find out:</a:t>
            </a:r>
          </a:p>
          <a:p>
            <a:pPr marL="481012" lvl="1">
              <a:lnSpc>
                <a:spcPts val="2400"/>
              </a:lnSpc>
              <a:spcBef>
                <a:spcPct val="0"/>
              </a:spcBef>
              <a:spcAft>
                <a:spcPts val="800"/>
              </a:spcAft>
              <a:buFont typeface="Arial" panose="020B0604020202020204" pitchFamily="34" charset="0"/>
              <a:buChar char="•"/>
              <a:tabLst>
                <a:tab pos="195263" algn="l"/>
                <a:tab pos="381000" algn="l"/>
              </a:tabLst>
              <a:defRPr/>
            </a:pPr>
            <a:r>
              <a:rPr lang="en-GB" dirty="0" smtClean="0">
                <a:solidFill>
                  <a:schemeClr val="tx1"/>
                </a:solidFill>
              </a:rPr>
              <a:t>His/her name</a:t>
            </a:r>
          </a:p>
          <a:p>
            <a:pPr marL="481012" lvl="1">
              <a:lnSpc>
                <a:spcPts val="2400"/>
              </a:lnSpc>
              <a:spcBef>
                <a:spcPct val="0"/>
              </a:spcBef>
              <a:spcAft>
                <a:spcPts val="800"/>
              </a:spcAft>
              <a:buFont typeface="Arial" panose="020B0604020202020204" pitchFamily="34" charset="0"/>
              <a:buChar char="•"/>
              <a:tabLst>
                <a:tab pos="195263" algn="l"/>
                <a:tab pos="381000" algn="l"/>
              </a:tabLst>
              <a:defRPr/>
            </a:pPr>
            <a:r>
              <a:rPr lang="en-GB" dirty="0" smtClean="0">
                <a:solidFill>
                  <a:schemeClr val="tx1"/>
                </a:solidFill>
              </a:rPr>
              <a:t>His/her subject(s)</a:t>
            </a:r>
          </a:p>
          <a:p>
            <a:pPr marL="481012" lvl="1">
              <a:lnSpc>
                <a:spcPts val="2400"/>
              </a:lnSpc>
              <a:spcBef>
                <a:spcPct val="0"/>
              </a:spcBef>
              <a:spcAft>
                <a:spcPts val="800"/>
              </a:spcAft>
              <a:buFont typeface="Arial" panose="020B0604020202020204" pitchFamily="34" charset="0"/>
              <a:buChar char="•"/>
              <a:tabLst>
                <a:tab pos="195263" algn="l"/>
                <a:tab pos="381000" algn="l"/>
              </a:tabLst>
              <a:defRPr/>
            </a:pPr>
            <a:r>
              <a:rPr lang="en-GB" dirty="0" smtClean="0">
                <a:solidFill>
                  <a:schemeClr val="tx1"/>
                </a:solidFill>
              </a:rPr>
              <a:t>His/her most meaningful teaching or learning experience.</a:t>
            </a:r>
          </a:p>
          <a:p>
            <a:pPr marL="195262" lvl="1" indent="0">
              <a:lnSpc>
                <a:spcPts val="2400"/>
              </a:lnSpc>
              <a:spcBef>
                <a:spcPct val="0"/>
              </a:spcBef>
              <a:spcAft>
                <a:spcPts val="800"/>
              </a:spcAft>
              <a:tabLst>
                <a:tab pos="195263" algn="l"/>
                <a:tab pos="381000" algn="l"/>
              </a:tabLst>
              <a:defRPr/>
            </a:pPr>
            <a:r>
              <a:rPr lang="en-GB" dirty="0" smtClean="0">
                <a:solidFill>
                  <a:schemeClr val="tx1"/>
                </a:solidFill>
              </a:rPr>
              <a:t>When ready, each member of the pair introduces his/her partner to the rest of the group.</a:t>
            </a:r>
          </a:p>
          <a:p>
            <a:pPr marL="481012" lvl="1">
              <a:lnSpc>
                <a:spcPts val="2400"/>
              </a:lnSpc>
              <a:spcBef>
                <a:spcPct val="0"/>
              </a:spcBef>
              <a:spcAft>
                <a:spcPts val="800"/>
              </a:spcAft>
              <a:buFont typeface="Arial" panose="020B0604020202020204" pitchFamily="34" charset="0"/>
              <a:buChar char="•"/>
              <a:tabLst>
                <a:tab pos="195263" algn="l"/>
                <a:tab pos="381000" algn="l"/>
              </a:tabLst>
              <a:defRPr/>
            </a:pPr>
            <a:endParaRPr lang="en-US" dirty="0">
              <a:solidFill>
                <a:schemeClr val="tx1"/>
              </a:solidFill>
            </a:endParaRPr>
          </a:p>
        </p:txBody>
      </p:sp>
    </p:spTree>
    <p:extLst>
      <p:ext uri="{BB962C8B-B14F-4D97-AF65-F5344CB8AC3E}">
        <p14:creationId xmlns:p14="http://schemas.microsoft.com/office/powerpoint/2010/main" val="18890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defRPr/>
            </a:pPr>
            <a:r>
              <a:rPr lang="en-ZA" sz="2800" cap="none" dirty="0" smtClean="0">
                <a:solidFill>
                  <a:schemeClr val="tx2">
                    <a:lumMod val="75000"/>
                  </a:schemeClr>
                </a:solidFill>
              </a:rPr>
              <a:t>What is the module about?</a:t>
            </a:r>
            <a:endParaRPr lang="en-ZA" sz="2800" cap="none" dirty="0">
              <a:solidFill>
                <a:schemeClr val="tx2">
                  <a:lumMod val="75000"/>
                </a:schemeClr>
              </a:solidFill>
            </a:endParaRPr>
          </a:p>
        </p:txBody>
      </p:sp>
      <p:sp>
        <p:nvSpPr>
          <p:cNvPr id="5" name="Text Placeholder 4"/>
          <p:cNvSpPr>
            <a:spLocks noGrp="1"/>
          </p:cNvSpPr>
          <p:nvPr>
            <p:ph type="body" idx="1"/>
          </p:nvPr>
        </p:nvSpPr>
        <p:spPr/>
        <p:txBody>
          <a:bodyPr>
            <a:normAutofit/>
          </a:bodyPr>
          <a:lstStyle/>
          <a:p>
            <a:pPr>
              <a:defRPr/>
            </a:pPr>
            <a:r>
              <a:rPr lang="en-ZA" sz="2800" dirty="0" smtClean="0"/>
              <a:t>Overview of CPDC LR</a:t>
            </a:r>
            <a:endParaRPr lang="en-ZA" sz="2800" dirty="0"/>
          </a:p>
        </p:txBody>
      </p:sp>
    </p:spTree>
    <p:extLst>
      <p:ext uri="{BB962C8B-B14F-4D97-AF65-F5344CB8AC3E}">
        <p14:creationId xmlns:p14="http://schemas.microsoft.com/office/powerpoint/2010/main" val="4070696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Activity for Teacher-Educators</a:t>
            </a:r>
            <a:endParaRPr lang="en-ZA" dirty="0"/>
          </a:p>
        </p:txBody>
      </p:sp>
      <p:sp>
        <p:nvSpPr>
          <p:cNvPr id="5" name="Content Placeholder 4"/>
          <p:cNvSpPr>
            <a:spLocks noGrp="1"/>
          </p:cNvSpPr>
          <p:nvPr>
            <p:ph idx="1"/>
          </p:nvPr>
        </p:nvSpPr>
        <p:spPr/>
        <p:txBody>
          <a:bodyPr>
            <a:normAutofit fontScale="77500" lnSpcReduction="20000"/>
          </a:bodyPr>
          <a:lstStyle/>
          <a:p>
            <a:r>
              <a:rPr lang="en-ZA" dirty="0" smtClean="0"/>
              <a:t>Mention as many </a:t>
            </a:r>
            <a:r>
              <a:rPr lang="en-ZA" dirty="0" smtClean="0"/>
              <a:t>kinds of learning </a:t>
            </a:r>
            <a:r>
              <a:rPr lang="en-ZA" dirty="0" smtClean="0"/>
              <a:t>resources </a:t>
            </a:r>
            <a:r>
              <a:rPr lang="en-ZA" dirty="0" smtClean="0"/>
              <a:t>as you can</a:t>
            </a:r>
            <a:r>
              <a:rPr lang="en-ZA" dirty="0" smtClean="0"/>
              <a:t>.</a:t>
            </a:r>
            <a:endParaRPr lang="en-ZA" dirty="0" smtClean="0"/>
          </a:p>
          <a:p>
            <a:r>
              <a:rPr lang="en-ZA" dirty="0" smtClean="0"/>
              <a:t>Classify the learning resources listed using your own </a:t>
            </a:r>
            <a:r>
              <a:rPr lang="en-ZA" dirty="0" smtClean="0"/>
              <a:t>initiative. </a:t>
            </a:r>
            <a:endParaRPr lang="en-ZA" dirty="0" smtClean="0"/>
          </a:p>
          <a:p>
            <a:r>
              <a:rPr lang="en-ZA" dirty="0" smtClean="0"/>
              <a:t>Are 2D and 3D learning resources (LRs) mentioned in your list?</a:t>
            </a:r>
          </a:p>
          <a:p>
            <a:r>
              <a:rPr lang="en-ZA" dirty="0" smtClean="0"/>
              <a:t>Why do we need learning resources in our classrooms?</a:t>
            </a:r>
          </a:p>
          <a:p>
            <a:r>
              <a:rPr lang="en-ZA" dirty="0" smtClean="0"/>
              <a:t>Can you recall how </a:t>
            </a:r>
            <a:r>
              <a:rPr lang="en-ZA" dirty="0" smtClean="0"/>
              <a:t>frequently </a:t>
            </a:r>
            <a:r>
              <a:rPr lang="en-ZA" dirty="0" smtClean="0"/>
              <a:t>your </a:t>
            </a:r>
            <a:r>
              <a:rPr lang="en-ZA" dirty="0" smtClean="0"/>
              <a:t>own teachers </a:t>
            </a:r>
            <a:r>
              <a:rPr lang="en-ZA" dirty="0" smtClean="0"/>
              <a:t>used LRs in teaching you as a student?</a:t>
            </a:r>
          </a:p>
          <a:p>
            <a:r>
              <a:rPr lang="en-ZA" dirty="0" smtClean="0"/>
              <a:t>Can you estimate how </a:t>
            </a:r>
            <a:r>
              <a:rPr lang="en-ZA" dirty="0" smtClean="0"/>
              <a:t>frequently </a:t>
            </a:r>
            <a:r>
              <a:rPr lang="en-ZA" dirty="0" smtClean="0"/>
              <a:t>you use LRs in your teaching?</a:t>
            </a:r>
          </a:p>
          <a:p>
            <a:r>
              <a:rPr lang="en-ZA" dirty="0" smtClean="0"/>
              <a:t>What difference if </a:t>
            </a:r>
            <a:r>
              <a:rPr lang="en-ZA" dirty="0" smtClean="0"/>
              <a:t>any is there between your experience as a learner and your practice as a teacher?</a:t>
            </a:r>
            <a:endParaRPr lang="en-ZA" dirty="0" smtClean="0"/>
          </a:p>
        </p:txBody>
      </p:sp>
    </p:spTree>
    <p:extLst>
      <p:ext uri="{BB962C8B-B14F-4D97-AF65-F5344CB8AC3E}">
        <p14:creationId xmlns:p14="http://schemas.microsoft.com/office/powerpoint/2010/main" val="2463064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600" b="1" dirty="0" smtClean="0">
                <a:solidFill>
                  <a:schemeClr val="accent6"/>
                </a:solidFill>
              </a:rPr>
              <a:t>Content</a:t>
            </a:r>
            <a:r>
              <a:rPr lang="en-US" b="1" dirty="0" smtClean="0">
                <a:solidFill>
                  <a:schemeClr val="accent6"/>
                </a:solidFill>
              </a:rPr>
              <a:t/>
            </a:r>
            <a:br>
              <a:rPr lang="en-US" b="1" dirty="0" smtClean="0">
                <a:solidFill>
                  <a:schemeClr val="accent6"/>
                </a:solidFill>
              </a:rPr>
            </a:br>
            <a:endParaRPr lang="en-US" dirty="0"/>
          </a:p>
        </p:txBody>
      </p:sp>
      <p:sp>
        <p:nvSpPr>
          <p:cNvPr id="3" name="Content Placeholder 2"/>
          <p:cNvSpPr>
            <a:spLocks noGrp="1"/>
          </p:cNvSpPr>
          <p:nvPr>
            <p:ph idx="1"/>
          </p:nvPr>
        </p:nvSpPr>
        <p:spPr/>
        <p:txBody>
          <a:bodyPr/>
          <a:lstStyle/>
          <a:p>
            <a:pPr marL="538162" lvl="1" indent="-342900">
              <a:lnSpc>
                <a:spcPts val="2400"/>
              </a:lnSpc>
              <a:spcBef>
                <a:spcPct val="0"/>
              </a:spcBef>
              <a:spcAft>
                <a:spcPts val="800"/>
              </a:spcAft>
              <a:buFont typeface="+mj-lt"/>
              <a:buAutoNum type="arabicPeriod"/>
              <a:tabLst>
                <a:tab pos="195263" algn="l"/>
                <a:tab pos="381000" algn="l"/>
              </a:tabLst>
              <a:defRPr/>
            </a:pPr>
            <a:r>
              <a:rPr lang="en-GB" dirty="0" smtClean="0"/>
              <a:t>Why learning resources </a:t>
            </a:r>
          </a:p>
          <a:p>
            <a:pPr marL="538162" lvl="1" indent="-342900">
              <a:lnSpc>
                <a:spcPts val="2400"/>
              </a:lnSpc>
              <a:spcBef>
                <a:spcPct val="0"/>
              </a:spcBef>
              <a:spcAft>
                <a:spcPts val="800"/>
              </a:spcAft>
              <a:buFont typeface="+mj-lt"/>
              <a:buAutoNum type="arabicPeriod"/>
              <a:tabLst>
                <a:tab pos="195263" algn="l"/>
                <a:tab pos="381000" algn="l"/>
              </a:tabLst>
              <a:defRPr/>
            </a:pPr>
            <a:r>
              <a:rPr lang="en-GB" dirty="0" smtClean="0"/>
              <a:t>Classification of learning resources</a:t>
            </a:r>
          </a:p>
          <a:p>
            <a:pPr marL="538162" lvl="1" indent="-342900">
              <a:lnSpc>
                <a:spcPts val="2400"/>
              </a:lnSpc>
              <a:spcBef>
                <a:spcPct val="0"/>
              </a:spcBef>
              <a:spcAft>
                <a:spcPts val="800"/>
              </a:spcAft>
              <a:buFont typeface="+mj-lt"/>
              <a:buAutoNum type="arabicPeriod"/>
              <a:tabLst>
                <a:tab pos="195263" algn="l"/>
                <a:tab pos="381000" algn="l"/>
              </a:tabLst>
              <a:defRPr/>
            </a:pPr>
            <a:r>
              <a:rPr lang="en-GB" dirty="0" smtClean="0"/>
              <a:t>2D Learning resources</a:t>
            </a:r>
          </a:p>
          <a:p>
            <a:pPr marL="538162" lvl="1" indent="-342900">
              <a:lnSpc>
                <a:spcPts val="2400"/>
              </a:lnSpc>
              <a:spcBef>
                <a:spcPct val="0"/>
              </a:spcBef>
              <a:spcAft>
                <a:spcPts val="800"/>
              </a:spcAft>
              <a:buFont typeface="+mj-lt"/>
              <a:buAutoNum type="arabicPeriod"/>
              <a:tabLst>
                <a:tab pos="195263" algn="l"/>
                <a:tab pos="381000" algn="l"/>
              </a:tabLst>
              <a:defRPr/>
            </a:pPr>
            <a:r>
              <a:rPr lang="en-GB" dirty="0" smtClean="0"/>
              <a:t>3D Learning resources</a:t>
            </a:r>
          </a:p>
          <a:p>
            <a:pPr marL="538162" lvl="1" indent="-342900">
              <a:lnSpc>
                <a:spcPts val="2400"/>
              </a:lnSpc>
              <a:spcBef>
                <a:spcPct val="0"/>
              </a:spcBef>
              <a:spcAft>
                <a:spcPts val="800"/>
              </a:spcAft>
              <a:buFont typeface="+mj-lt"/>
              <a:buAutoNum type="arabicPeriod"/>
              <a:tabLst>
                <a:tab pos="195263" algn="l"/>
                <a:tab pos="381000" algn="l"/>
              </a:tabLst>
              <a:defRPr/>
            </a:pPr>
            <a:r>
              <a:rPr lang="en-GB" dirty="0" smtClean="0"/>
              <a:t>Selection of Learning resources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1444</TotalTime>
  <Words>466</Words>
  <Application>Microsoft Office PowerPoint</Application>
  <PresentationFormat>On-screen Show (4:3)</PresentationFormat>
  <Paragraphs>62</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Lucida Sans Unicode</vt:lpstr>
      <vt:lpstr>Osaka</vt:lpstr>
      <vt:lpstr>Times</vt:lpstr>
      <vt:lpstr>Times New Roman</vt:lpstr>
      <vt:lpstr>Office Theme</vt:lpstr>
      <vt:lpstr>Continuing Professional Development for Teacher-Educators CPDC Introduction to Learning Resources  CPDC Development Team </vt:lpstr>
      <vt:lpstr>REFLECTION</vt:lpstr>
      <vt:lpstr>An Overview </vt:lpstr>
      <vt:lpstr>PowerPoint Presentation</vt:lpstr>
      <vt:lpstr>Knowing each other</vt:lpstr>
      <vt:lpstr>PowerPoint Presentation</vt:lpstr>
      <vt:lpstr>What is the module about?</vt:lpstr>
      <vt:lpstr>Activity for Teacher-Educators</vt:lpstr>
      <vt:lpstr>Content </vt:lpstr>
      <vt:lpstr>Why Learning Resources?</vt:lpstr>
      <vt:lpstr>Why Learning Resources?</vt:lpstr>
      <vt:lpstr>Group Discussion 1.What are learning resources? 2. What are the types of learning resources you can find in your environment? 3. How can you use them in the classroom? 4. What are the different learning resources that you know can be used in teaching a particular topic in your discipline? 5. What other ways do you know for sourcing learning resources?   6. Identify the guiding principles to be used in selecting, designing and utilizing learning resources. </vt:lpstr>
      <vt:lpstr>Classification of Learning Resources</vt:lpstr>
      <vt:lpstr>What are the assessment tasks?</vt:lpstr>
      <vt:lpstr>Assessment tasks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presentation main heading Insert presentation sub-heading  Name of presenter</dc:title>
  <dc:creator>LAWERENCE</dc:creator>
  <cp:lastModifiedBy>Tony Mays</cp:lastModifiedBy>
  <cp:revision>226</cp:revision>
  <dcterms:created xsi:type="dcterms:W3CDTF">2013-10-08T15:42:48Z</dcterms:created>
  <dcterms:modified xsi:type="dcterms:W3CDTF">2015-07-15T08:47:39Z</dcterms:modified>
</cp:coreProperties>
</file>